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57" r:id="rId2"/>
    <p:sldId id="438" r:id="rId3"/>
    <p:sldId id="439" r:id="rId4"/>
    <p:sldId id="405" r:id="rId5"/>
    <p:sldId id="440" r:id="rId6"/>
    <p:sldId id="408" r:id="rId7"/>
    <p:sldId id="416" r:id="rId8"/>
    <p:sldId id="441" r:id="rId9"/>
    <p:sldId id="442" r:id="rId10"/>
    <p:sldId id="412" r:id="rId11"/>
    <p:sldId id="414" r:id="rId12"/>
    <p:sldId id="443" r:id="rId13"/>
    <p:sldId id="354" r:id="rId14"/>
    <p:sldId id="425" r:id="rId15"/>
    <p:sldId id="399" r:id="rId16"/>
    <p:sldId id="370" r:id="rId17"/>
    <p:sldId id="347" r:id="rId18"/>
    <p:sldId id="345" r:id="rId19"/>
    <p:sldId id="417" r:id="rId20"/>
    <p:sldId id="436" r:id="rId21"/>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clrMru>
    <a:srgbClr val="D9D9D9"/>
    <a:srgbClr val="F3F087"/>
    <a:srgbClr val="EDF68D"/>
    <a:srgbClr val="F3E790"/>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6" autoAdjust="0"/>
    <p:restoredTop sz="82338" autoAdjust="0"/>
  </p:normalViewPr>
  <p:slideViewPr>
    <p:cSldViewPr>
      <p:cViewPr varScale="1">
        <p:scale>
          <a:sx n="89" d="100"/>
          <a:sy n="89" d="100"/>
        </p:scale>
        <p:origin x="-20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366"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953E181-CDC8-4488-BAA8-B3F148554FE4}" type="datetimeFigureOut">
              <a:rPr lang="de-DE" smtClean="0"/>
              <a:pPr/>
              <a:t>03.09.2020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B279794-E6D9-4D57-859D-1D9D318DC5BA}" type="slidenum">
              <a:rPr lang="de-DE" smtClean="0"/>
              <a:pPr/>
              <a:t>‹Nr.›</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CA1768D-3280-4D22-AFB8-700FA1C549C1}" type="datetimeFigureOut">
              <a:rPr lang="de-DE" smtClean="0"/>
              <a:pPr/>
              <a:t>03.09.2020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46B2CBF-8CAB-4325-BB1D-A82D788B56C1}" type="slidenum">
              <a:rPr lang="de-DE" smtClean="0"/>
              <a:pPr/>
              <a:t>‹Nr.›</a:t>
            </a:fld>
            <a:endParaRPr lang="de-DE"/>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atinLnBrk="0"/>
            <a:endParaRPr lang="de-DE" sz="1200" kern="1200" dirty="0" smtClean="0">
              <a:solidFill>
                <a:schemeClr val="tx1"/>
              </a:solidFill>
              <a:latin typeface="+mn-lt"/>
              <a:ea typeface="+mn-ea"/>
              <a:cs typeface="+mn-cs"/>
            </a:endParaRPr>
          </a:p>
          <a:p>
            <a:pPr latinLnBrk="0"/>
            <a:r>
              <a:rPr lang="de-DE" sz="1200" kern="1200" dirty="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latinLnBrk="0"/>
            <a:endParaRPr lang="de-DE" sz="1200" kern="1200" dirty="0">
              <a:solidFill>
                <a:schemeClr val="tx1"/>
              </a:solidFill>
              <a:latin typeface="+mn-lt"/>
              <a:ea typeface="+mn-ea"/>
              <a:cs typeface="+mn-cs"/>
            </a:endParaRPr>
          </a:p>
          <a:p>
            <a:pPr latinLnBrk="0"/>
            <a:r>
              <a:rPr lang="de-DE" sz="1200" kern="1200" dirty="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buFont typeface="Wingdings" pitchFamily="2" charset="2"/>
              <a:buNone/>
            </a:pPr>
            <a:endParaRPr lang="de-DE" dirty="0" smtClean="0"/>
          </a:p>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246B2CBF-8CAB-4325-BB1D-A82D788B56C1}"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solidFill>
                  <a:srgbClr val="FF0000"/>
                </a:solidFill>
              </a:rPr>
              <a:t>Anmerkung:</a:t>
            </a:r>
            <a:r>
              <a:rPr lang="de-DE" dirty="0" smtClean="0"/>
              <a:t> </a:t>
            </a:r>
          </a:p>
          <a:p>
            <a:r>
              <a:rPr lang="de-DE" dirty="0" smtClean="0"/>
              <a:t>Verluste währen</a:t>
            </a:r>
            <a:r>
              <a:rPr lang="de-DE" baseline="0" dirty="0" smtClean="0"/>
              <a:t> der Lagerung sind schwer zu erfassen und die veröffentlichten Daten z. B. im statistischen Jahrbuch der BLE sind sehr grobe Schätzungen.</a:t>
            </a:r>
          </a:p>
          <a:p>
            <a:r>
              <a:rPr lang="de-DE" baseline="0" dirty="0" smtClean="0"/>
              <a:t>Es klingt zwar nicht so spektakulär, aber man geht eher von 3% Verlusten in </a:t>
            </a:r>
            <a:r>
              <a:rPr lang="de-DE" baseline="0" dirty="0" err="1" smtClean="0"/>
              <a:t>Dtl</a:t>
            </a:r>
            <a:r>
              <a:rPr lang="de-DE" baseline="0" dirty="0" smtClean="0"/>
              <a:t>. während der Lagerung aus.</a:t>
            </a:r>
            <a:endParaRPr lang="de-DE" dirty="0" smtClean="0"/>
          </a:p>
        </p:txBody>
      </p:sp>
      <p:sp>
        <p:nvSpPr>
          <p:cNvPr id="4" name="Foliennummernplatzhalter 3"/>
          <p:cNvSpPr>
            <a:spLocks noGrp="1"/>
          </p:cNvSpPr>
          <p:nvPr>
            <p:ph type="sldNum" sz="quarter" idx="10"/>
          </p:nvPr>
        </p:nvSpPr>
        <p:spPr/>
        <p:txBody>
          <a:bodyPr/>
          <a:lstStyle/>
          <a:p>
            <a:fld id="{246B2CBF-8CAB-4325-BB1D-A82D788B56C1}"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20</a:t>
            </a:fld>
            <a:endParaRPr lang="de-DE"/>
          </a:p>
        </p:txBody>
      </p:sp>
    </p:spTree>
    <p:extLst>
      <p:ext uri="{BB962C8B-B14F-4D97-AF65-F5344CB8AC3E}">
        <p14:creationId xmlns:mc="http://schemas.openxmlformats.org/markup-compatibility/2006" xmlns:mv="urn:schemas-microsoft-com:mac:vml" xmlns:p14="http://schemas.microsoft.com/office/powerpoint/2010/main" xmlns="" val="349248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Anmerkungen:</a:t>
            </a:r>
            <a:r>
              <a:rPr lang="de-DE" dirty="0" smtClean="0"/>
              <a:t> </a:t>
            </a:r>
          </a:p>
          <a:p>
            <a:r>
              <a:rPr lang="de-DE" dirty="0" smtClean="0"/>
              <a:t>Ich würde gern von Ihrer</a:t>
            </a:r>
            <a:r>
              <a:rPr lang="de-DE" baseline="0" dirty="0" smtClean="0"/>
              <a:t> Folie mit der FAO Grafik Abstand nehmen. Erstens ist sie von 2012 und Zweitens sind die Lagerverluste vor der Verarbeitung hier nicht erkennbar.</a:t>
            </a:r>
            <a:endParaRPr lang="de-DE" dirty="0" smtClean="0"/>
          </a:p>
        </p:txBody>
      </p:sp>
      <p:sp>
        <p:nvSpPr>
          <p:cNvPr id="4" name="Foliennummernplatzhalter 3"/>
          <p:cNvSpPr>
            <a:spLocks noGrp="1"/>
          </p:cNvSpPr>
          <p:nvPr>
            <p:ph type="sldNum" sz="quarter" idx="10"/>
          </p:nvPr>
        </p:nvSpPr>
        <p:spPr/>
        <p:txBody>
          <a:bodyPr/>
          <a:lstStyle/>
          <a:p>
            <a:fld id="{246B2CBF-8CAB-4325-BB1D-A82D788B56C1}"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46B2CBF-8CAB-4325-BB1D-A82D788B56C1}"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www.netzwerk-vorratsschutz.de</a:t>
            </a:r>
            <a:endParaRPr lang="de-DE"/>
          </a:p>
        </p:txBody>
      </p:sp>
      <p:sp>
        <p:nvSpPr>
          <p:cNvPr id="6" name="Foliennummernplatzhalter 5"/>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www.netzwerk-vorratsschutz.de</a:t>
            </a:r>
            <a:endParaRPr lang="de-DE"/>
          </a:p>
        </p:txBody>
      </p:sp>
      <p:sp>
        <p:nvSpPr>
          <p:cNvPr id="6" name="Foliennummernplatzhalter 5"/>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www.netzwerk-vorratsschutz.de</a:t>
            </a:r>
            <a:endParaRPr lang="de-DE"/>
          </a:p>
        </p:txBody>
      </p:sp>
      <p:sp>
        <p:nvSpPr>
          <p:cNvPr id="6" name="Foliennummernplatzhalter 5"/>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www.netzwerk-vorratsschutz.de</a:t>
            </a:r>
            <a:endParaRPr lang="de-DE"/>
          </a:p>
        </p:txBody>
      </p:sp>
      <p:sp>
        <p:nvSpPr>
          <p:cNvPr id="6" name="Foliennummernplatzhalter 5"/>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smtClean="0"/>
              <a:t>www.netzwerk-vorratsschutz.de</a:t>
            </a:r>
            <a:endParaRPr lang="de-DE"/>
          </a:p>
        </p:txBody>
      </p:sp>
      <p:sp>
        <p:nvSpPr>
          <p:cNvPr id="6" name="Foliennummernplatzhalter 5"/>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www.netzwerk-vorratsschutz.de</a:t>
            </a:r>
            <a:endParaRPr lang="de-DE"/>
          </a:p>
        </p:txBody>
      </p:sp>
      <p:sp>
        <p:nvSpPr>
          <p:cNvPr id="7" name="Foliennummernplatzhalter 6"/>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smtClean="0"/>
              <a:t>www.netzwerk-vorratsschutz.de</a:t>
            </a:r>
            <a:endParaRPr lang="de-DE"/>
          </a:p>
        </p:txBody>
      </p:sp>
      <p:sp>
        <p:nvSpPr>
          <p:cNvPr id="9" name="Foliennummernplatzhalter 8"/>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www.netzwerk-vorratsschutz.de</a:t>
            </a:r>
            <a:endParaRPr lang="de-DE"/>
          </a:p>
        </p:txBody>
      </p:sp>
      <p:sp>
        <p:nvSpPr>
          <p:cNvPr id="5" name="Foliennummernplatzhalter 4"/>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www.netzwerk-vorratsschutz.de</a:t>
            </a:r>
            <a:endParaRPr lang="de-DE"/>
          </a:p>
        </p:txBody>
      </p:sp>
      <p:sp>
        <p:nvSpPr>
          <p:cNvPr id="4" name="Foliennummernplatzhalter 3"/>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www.netzwerk-vorratsschutz.de</a:t>
            </a:r>
            <a:endParaRPr lang="de-DE"/>
          </a:p>
        </p:txBody>
      </p:sp>
      <p:sp>
        <p:nvSpPr>
          <p:cNvPr id="7" name="Foliennummernplatzhalter 6"/>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smtClean="0"/>
              <a:t>www.netzwerk-vorratsschutz.de</a:t>
            </a:r>
            <a:endParaRPr lang="de-DE"/>
          </a:p>
        </p:txBody>
      </p:sp>
      <p:sp>
        <p:nvSpPr>
          <p:cNvPr id="7" name="Foliennummernplatzhalter 6"/>
          <p:cNvSpPr>
            <a:spLocks noGrp="1"/>
          </p:cNvSpPr>
          <p:nvPr>
            <p:ph type="sldNum" sz="quarter" idx="12"/>
          </p:nvPr>
        </p:nvSpPr>
        <p:spPr/>
        <p:txBody>
          <a:bodyPr/>
          <a:lstStyle/>
          <a:p>
            <a:fld id="{519EEFF2-5F06-4A2E-AF46-E47E18685BE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www.netzwerk-vorratsschutz.de</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EEFF2-5F06-4A2E-AF46-E47E18685BE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dlg.org/en/agriculture/topics/expert-knowledge/dlg-kompakt-012019/?L=0" TargetMode="External"/><Relationship Id="rId3" Type="http://schemas.openxmlformats.org/officeDocument/2006/relationships/image" Target="../media/image3.jpeg"/><Relationship Id="rId7" Type="http://schemas.openxmlformats.org/officeDocument/2006/relationships/hyperlink" Target="https://www.dlg.org/de/landwirtschaft/themen/technik/technik-in-der-pflanzenproduktion/dlg-merkblatt-425/?L=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oekolandbau.de/landwirtschaft/pflanze/grundlagen-pflanzenbau/pflanzenschutz/schaderreger/vorratsschaedlinge/" TargetMode="External"/><Relationship Id="rId5" Type="http://schemas.openxmlformats.org/officeDocument/2006/relationships/hyperlink" Target="https://vorratsschutz.julius-kuehn.de/" TargetMode="External"/><Relationship Id="rId4" Type="http://schemas.openxmlformats.org/officeDocument/2006/relationships/hyperlink" Target="https://www.netzwerk-vorratsschutz.de/vsnet/de/home/informier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OEPV\Projekte\VSnet 2018 - 2021\Logo\aktuelle Variante 10.01.2019\VS-Net_Logo ohne HG.jpg"/>
          <p:cNvPicPr>
            <a:picLocks noChangeAspect="1" noChangeArrowheads="1"/>
          </p:cNvPicPr>
          <p:nvPr/>
        </p:nvPicPr>
        <p:blipFill>
          <a:blip r:embed="rId3" cstate="print"/>
          <a:stretch>
            <a:fillRect/>
          </a:stretch>
        </p:blipFill>
        <p:spPr bwMode="auto">
          <a:xfrm>
            <a:off x="3347864" y="1772817"/>
            <a:ext cx="2554756" cy="1884114"/>
          </a:xfrm>
          <a:prstGeom prst="rect">
            <a:avLst/>
          </a:prstGeom>
          <a:solidFill>
            <a:schemeClr val="accent3"/>
          </a:solidFill>
          <a:ln>
            <a:noFill/>
          </a:ln>
        </p:spPr>
      </p:pic>
      <p:sp>
        <p:nvSpPr>
          <p:cNvPr id="15" name="Fußzeilenplatzhalter 3"/>
          <p:cNvSpPr txBox="1">
            <a:spLocks/>
          </p:cNvSpPr>
          <p:nvPr/>
        </p:nvSpPr>
        <p:spPr>
          <a:xfrm>
            <a:off x="2339752" y="332656"/>
            <a:ext cx="4896544" cy="365125"/>
          </a:xfrm>
          <a:prstGeom prst="rect">
            <a:avLst/>
          </a:prstGeom>
        </p:spPr>
        <p:txBody>
          <a:bodyPr/>
          <a:lstStyle/>
          <a:p>
            <a:pPr algn="ctr"/>
            <a:r>
              <a:rPr lang="de-DE" sz="1100" dirty="0" smtClean="0"/>
              <a:t>BLE Innovationstage 2020</a:t>
            </a:r>
            <a:endParaRPr lang="de-DE" sz="1100" dirty="0"/>
          </a:p>
          <a:p>
            <a:pPr algn="ctr">
              <a:defRPr/>
            </a:pPr>
            <a:r>
              <a:rPr lang="de-DE" altLang="de-DE" sz="1100" dirty="0"/>
              <a:t>         </a:t>
            </a:r>
          </a:p>
        </p:txBody>
      </p:sp>
      <p:pic>
        <p:nvPicPr>
          <p:cNvPr id="17" name="Grafik 31" descr="bmel_boeln_foerderzusatz_1000x459.jpg"/>
          <p:cNvPicPr/>
          <p:nvPr/>
        </p:nvPicPr>
        <p:blipFill>
          <a:blip r:embed="rId4" cstate="print"/>
          <a:stretch>
            <a:fillRect/>
          </a:stretch>
        </p:blipFill>
        <p:spPr>
          <a:xfrm>
            <a:off x="6804248" y="5949280"/>
            <a:ext cx="2339752" cy="908720"/>
          </a:xfrm>
          <a:prstGeom prst="rect">
            <a:avLst/>
          </a:prstGeom>
        </p:spPr>
      </p:pic>
      <p:sp>
        <p:nvSpPr>
          <p:cNvPr id="6" name="Titel 1"/>
          <p:cNvSpPr>
            <a:spLocks noGrp="1"/>
          </p:cNvSpPr>
          <p:nvPr>
            <p:ph type="ctrTitle"/>
          </p:nvPr>
        </p:nvSpPr>
        <p:spPr>
          <a:xfrm>
            <a:off x="683568" y="476672"/>
            <a:ext cx="7772400" cy="1470025"/>
          </a:xfrm>
        </p:spPr>
        <p:txBody>
          <a:bodyPr>
            <a:normAutofit fontScale="90000"/>
          </a:bodyPr>
          <a:lstStyle/>
          <a:p>
            <a:r>
              <a:rPr lang="de-DE" sz="3200" b="1" dirty="0"/>
              <a:t/>
            </a:r>
            <a:br>
              <a:rPr lang="de-DE" sz="3200" b="1" dirty="0"/>
            </a:br>
            <a:r>
              <a:rPr lang="de-DE" sz="3200" b="1" dirty="0"/>
              <a:t>Wege zum nachhaltigen Vorratsschutz</a:t>
            </a:r>
            <a:br>
              <a:rPr lang="de-DE" sz="3200" b="1" dirty="0"/>
            </a:br>
            <a:r>
              <a:rPr lang="de-DE" sz="2200" b="1" dirty="0"/>
              <a:t>Im Rahmen des Projekts „Netzwerk Vorratsschutz“ (</a:t>
            </a:r>
            <a:r>
              <a:rPr lang="de-DE" sz="2200" b="1" dirty="0" err="1"/>
              <a:t>VSnet</a:t>
            </a:r>
            <a:r>
              <a:rPr lang="de-DE" sz="2200" b="1" dirty="0"/>
              <a:t>)</a:t>
            </a:r>
            <a:r>
              <a:rPr lang="de-DE" sz="3200" b="1" dirty="0"/>
              <a:t/>
            </a:r>
            <a:br>
              <a:rPr lang="de-DE" sz="3200" b="1" dirty="0"/>
            </a:br>
            <a:endParaRPr lang="de-DE" sz="2200" dirty="0"/>
          </a:p>
        </p:txBody>
      </p:sp>
      <p:sp>
        <p:nvSpPr>
          <p:cNvPr id="8" name="Textfeld 7"/>
          <p:cNvSpPr txBox="1"/>
          <p:nvPr/>
        </p:nvSpPr>
        <p:spPr>
          <a:xfrm>
            <a:off x="0" y="6596390"/>
            <a:ext cx="3742184" cy="261610"/>
          </a:xfrm>
          <a:prstGeom prst="rect">
            <a:avLst/>
          </a:prstGeom>
          <a:noFill/>
        </p:spPr>
        <p:txBody>
          <a:bodyPr wrap="square" rtlCol="0">
            <a:spAutoFit/>
          </a:bodyPr>
          <a:lstStyle/>
          <a:p>
            <a:r>
              <a:rPr lang="de-DE" sz="1100" b="1" dirty="0"/>
              <a:t>Nadine Feuerbach </a:t>
            </a:r>
            <a:r>
              <a:rPr lang="de-DE" sz="1100" b="1" dirty="0" smtClean="0"/>
              <a:t> </a:t>
            </a:r>
            <a:r>
              <a:rPr lang="de-DE" sz="1100" dirty="0" smtClean="0"/>
              <a:t>Julius </a:t>
            </a:r>
            <a:r>
              <a:rPr lang="de-DE" sz="1100" dirty="0"/>
              <a:t>Kühn-Institut (JKI)</a:t>
            </a:r>
          </a:p>
        </p:txBody>
      </p:sp>
      <p:sp>
        <p:nvSpPr>
          <p:cNvPr id="7" name="Titel 1"/>
          <p:cNvSpPr txBox="1">
            <a:spLocks/>
          </p:cNvSpPr>
          <p:nvPr/>
        </p:nvSpPr>
        <p:spPr>
          <a:xfrm>
            <a:off x="683568" y="3861048"/>
            <a:ext cx="7772400" cy="2046089"/>
          </a:xfrm>
          <a:prstGeom prst="rect">
            <a:avLst/>
          </a:prstGeom>
          <a:solidFill>
            <a:schemeClr val="accent3">
              <a:lumMod val="20000"/>
              <a:lumOff val="80000"/>
            </a:schemeClr>
          </a:solidFill>
          <a:ln>
            <a:solidFill>
              <a:schemeClr val="accent3"/>
            </a:solidFill>
          </a:ln>
        </p:spPr>
        <p:txBody>
          <a:bodyPr vert="horz" lIns="91440" tIns="45720" rIns="91440" bIns="45720" rtlCol="0" anchor="ctr">
            <a:noAutofit/>
          </a:bodyPr>
          <a:lstStyle/>
          <a:p>
            <a:r>
              <a:rPr lang="de-DE" sz="1200" b="1" dirty="0" smtClean="0"/>
              <a:t>„Die Lagerung der Ernte und die ganzjährige zeitgerechte Bereitstellung der Erzeugnisse auf Anforderung der Kunden wird zunehmend Aufgabe der Landwirtschaft. Somit wird der Schutz der Ernten vor Verderb und Schädlingen  für den Landwirt immer mehr eine wichtige Grundlage zur Einkommenssicherung. Die Anforderungen der Kunden und der Gesellschaft an die Qualität und die Freiheit von Rückständen steigen, so dass es neuer Methoden zum Schutz der Vorräte bedarf. Im Netzwerk Vorratsschutz werden die bestehenden biologischen, technologischen und technischen Verfahren untersucht und wissenschaftliche Erkenntnisse zur weiteren Entwicklung des Vorratsschutzes für die praktische Anwendung nutzbar gemacht.</a:t>
            </a:r>
          </a:p>
          <a:p>
            <a:r>
              <a:rPr lang="de-DE" sz="1200" b="1" dirty="0" smtClean="0"/>
              <a:t>Eine Initiative an der wir uns gern beteiligen- eben echte Impulse für den Fortschritt“</a:t>
            </a:r>
          </a:p>
          <a:p>
            <a:endParaRPr lang="de-DE" sz="1200" b="1" dirty="0" smtClean="0"/>
          </a:p>
          <a:p>
            <a:r>
              <a:rPr kumimoji="0" lang="de-DE" sz="1200" u="none" strike="noStrike" kern="1200" cap="none" spc="0" normalizeH="0" baseline="0" noProof="0" dirty="0" err="1" smtClean="0">
                <a:ln>
                  <a:noFill/>
                </a:ln>
                <a:solidFill>
                  <a:schemeClr val="tx1"/>
                </a:solidFill>
                <a:effectLst/>
                <a:uLnTx/>
                <a:uFillTx/>
                <a:latin typeface="+mj-lt"/>
                <a:ea typeface="+mj-ea"/>
                <a:cs typeface="+mj-cs"/>
              </a:rPr>
              <a:t>Renè</a:t>
            </a:r>
            <a:r>
              <a:rPr kumimoji="0" lang="de-DE" sz="1200" u="none" strike="noStrike" kern="1200" cap="none" spc="0" normalizeH="0" baseline="0" noProof="0" dirty="0" smtClean="0">
                <a:ln>
                  <a:noFill/>
                </a:ln>
                <a:solidFill>
                  <a:schemeClr val="tx1"/>
                </a:solidFill>
                <a:effectLst/>
                <a:uLnTx/>
                <a:uFillTx/>
                <a:latin typeface="+mj-lt"/>
                <a:ea typeface="+mj-ea"/>
                <a:cs typeface="+mj-cs"/>
              </a:rPr>
              <a:t> Döbelt, DLG Vizepräsident und </a:t>
            </a:r>
            <a:r>
              <a:rPr lang="de-DE" sz="1200" dirty="0" err="1" smtClean="0">
                <a:latin typeface="+mj-lt"/>
                <a:ea typeface="+mj-ea"/>
                <a:cs typeface="+mj-cs"/>
              </a:rPr>
              <a:t>Projektmi</a:t>
            </a:r>
            <a:r>
              <a:rPr kumimoji="0" lang="de-DE" sz="1200" u="none" strike="noStrike" kern="1200" cap="none" spc="0" normalizeH="0" baseline="0" noProof="0" dirty="0" err="1" smtClean="0">
                <a:ln>
                  <a:noFill/>
                </a:ln>
                <a:solidFill>
                  <a:schemeClr val="tx1"/>
                </a:solidFill>
                <a:effectLst/>
                <a:uLnTx/>
                <a:uFillTx/>
                <a:latin typeface="+mj-lt"/>
                <a:ea typeface="+mj-ea"/>
                <a:cs typeface="+mj-cs"/>
              </a:rPr>
              <a:t>tglied</a:t>
            </a:r>
            <a:r>
              <a:rPr kumimoji="0" lang="de-DE" sz="1200" u="none" strike="noStrike" kern="1200" cap="none" spc="0" normalizeH="0" noProof="0" dirty="0" smtClean="0">
                <a:ln>
                  <a:noFill/>
                </a:ln>
                <a:solidFill>
                  <a:schemeClr val="tx1"/>
                </a:solidFill>
                <a:effectLst/>
                <a:uLnTx/>
                <a:uFillTx/>
                <a:latin typeface="+mj-lt"/>
                <a:ea typeface="+mj-ea"/>
                <a:cs typeface="+mj-cs"/>
              </a:rPr>
              <a:t> als </a:t>
            </a:r>
            <a:r>
              <a:rPr kumimoji="0" lang="de-DE" sz="1200" u="none" strike="noStrike" kern="1200" cap="none" spc="0" normalizeH="0" noProof="0" dirty="0" err="1" smtClean="0">
                <a:ln>
                  <a:noFill/>
                </a:ln>
                <a:solidFill>
                  <a:schemeClr val="tx1"/>
                </a:solidFill>
                <a:effectLst/>
                <a:uLnTx/>
                <a:uFillTx/>
                <a:latin typeface="+mj-lt"/>
                <a:ea typeface="+mj-ea"/>
                <a:cs typeface="+mj-cs"/>
              </a:rPr>
              <a:t>VSnet</a:t>
            </a:r>
            <a:r>
              <a:rPr kumimoji="0" lang="de-DE" sz="1200" u="none" strike="noStrike" kern="1200" cap="none" spc="0" normalizeH="0" noProof="0" dirty="0" smtClean="0">
                <a:ln>
                  <a:noFill/>
                </a:ln>
                <a:solidFill>
                  <a:schemeClr val="tx1"/>
                </a:solidFill>
                <a:effectLst/>
                <a:uLnTx/>
                <a:uFillTx/>
                <a:latin typeface="+mj-lt"/>
                <a:ea typeface="+mj-ea"/>
                <a:cs typeface="+mj-cs"/>
              </a:rPr>
              <a:t>-Demonstrationsbetrieb</a:t>
            </a:r>
            <a:endParaRPr kumimoji="0" lang="de-DE" sz="120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60"/>
          <p:cNvGrpSpPr/>
          <p:nvPr/>
        </p:nvGrpSpPr>
        <p:grpSpPr>
          <a:xfrm>
            <a:off x="7092280" y="116632"/>
            <a:ext cx="1872208" cy="2016224"/>
            <a:chOff x="899592" y="1124744"/>
            <a:chExt cx="5400600" cy="5259714"/>
          </a:xfrm>
        </p:grpSpPr>
        <p:pic>
          <p:nvPicPr>
            <p:cNvPr id="24" name="Picture 4"/>
            <p:cNvPicPr>
              <a:picLocks noChangeAspect="1" noChangeArrowheads="1"/>
            </p:cNvPicPr>
            <p:nvPr/>
          </p:nvPicPr>
          <p:blipFill>
            <a:blip r:embed="rId3" cstate="print"/>
            <a:srcRect l="19579" t="26031" r="19726" b="17921"/>
            <a:stretch>
              <a:fillRect/>
            </a:stretch>
          </p:blipFill>
          <p:spPr bwMode="auto">
            <a:xfrm>
              <a:off x="3831347" y="1124744"/>
              <a:ext cx="2468845" cy="3409760"/>
            </a:xfrm>
            <a:prstGeom prst="rect">
              <a:avLst/>
            </a:prstGeom>
            <a:noFill/>
            <a:ln w="9525">
              <a:solidFill>
                <a:schemeClr val="bg1">
                  <a:lumMod val="75000"/>
                </a:schemeClr>
              </a:solidFill>
              <a:miter lim="800000"/>
              <a:headEnd/>
              <a:tailEnd/>
            </a:ln>
          </p:spPr>
        </p:pic>
        <p:pic>
          <p:nvPicPr>
            <p:cNvPr id="25" name="Picture 2"/>
            <p:cNvPicPr>
              <a:picLocks noChangeAspect="1" noChangeArrowheads="1"/>
            </p:cNvPicPr>
            <p:nvPr/>
          </p:nvPicPr>
          <p:blipFill>
            <a:blip r:embed="rId4" cstate="print"/>
            <a:srcRect l="33300" t="18000" r="31601" b="4241"/>
            <a:stretch>
              <a:fillRect/>
            </a:stretch>
          </p:blipFill>
          <p:spPr bwMode="auto">
            <a:xfrm>
              <a:off x="3347864" y="1484784"/>
              <a:ext cx="2392265" cy="3312367"/>
            </a:xfrm>
            <a:prstGeom prst="rect">
              <a:avLst/>
            </a:prstGeom>
            <a:noFill/>
            <a:ln>
              <a:solidFill>
                <a:schemeClr val="bg1">
                  <a:lumMod val="75000"/>
                </a:schemeClr>
              </a:solidFill>
            </a:ln>
          </p:spPr>
        </p:pic>
        <p:pic>
          <p:nvPicPr>
            <p:cNvPr id="26" name="Picture 3"/>
            <p:cNvPicPr>
              <a:picLocks noChangeAspect="1" noChangeArrowheads="1"/>
            </p:cNvPicPr>
            <p:nvPr/>
          </p:nvPicPr>
          <p:blipFill>
            <a:blip r:embed="rId5" cstate="print"/>
            <a:srcRect l="28302" r="28066"/>
            <a:stretch>
              <a:fillRect/>
            </a:stretch>
          </p:blipFill>
          <p:spPr bwMode="auto">
            <a:xfrm>
              <a:off x="2483768" y="1988840"/>
              <a:ext cx="2463217" cy="3384376"/>
            </a:xfrm>
            <a:prstGeom prst="rect">
              <a:avLst/>
            </a:prstGeom>
            <a:noFill/>
            <a:ln w="9525">
              <a:solidFill>
                <a:schemeClr val="bg1">
                  <a:lumMod val="75000"/>
                </a:schemeClr>
              </a:solidFill>
              <a:miter lim="800000"/>
              <a:headEnd/>
              <a:tailEnd/>
            </a:ln>
          </p:spPr>
        </p:pic>
        <p:sp>
          <p:nvSpPr>
            <p:cNvPr id="27" name="Rechteck 26"/>
            <p:cNvSpPr/>
            <p:nvPr/>
          </p:nvSpPr>
          <p:spPr>
            <a:xfrm>
              <a:off x="1619672" y="5949280"/>
              <a:ext cx="9144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dirty="0">
                <a:solidFill>
                  <a:schemeClr val="bg1">
                    <a:lumMod val="75000"/>
                  </a:schemeClr>
                </a:solidFill>
              </a:endParaRPr>
            </a:p>
          </p:txBody>
        </p:sp>
        <p:pic>
          <p:nvPicPr>
            <p:cNvPr id="28" name="Picture 2"/>
            <p:cNvPicPr>
              <a:picLocks noChangeAspect="1" noChangeArrowheads="1"/>
            </p:cNvPicPr>
            <p:nvPr/>
          </p:nvPicPr>
          <p:blipFill>
            <a:blip r:embed="rId6" cstate="print"/>
            <a:srcRect l="28963" r="28354"/>
            <a:stretch>
              <a:fillRect/>
            </a:stretch>
          </p:blipFill>
          <p:spPr bwMode="auto">
            <a:xfrm>
              <a:off x="1691680" y="2420888"/>
              <a:ext cx="2448272" cy="3440954"/>
            </a:xfrm>
            <a:prstGeom prst="rect">
              <a:avLst/>
            </a:prstGeom>
            <a:noFill/>
            <a:ln w="9525">
              <a:solidFill>
                <a:schemeClr val="bg1">
                  <a:lumMod val="75000"/>
                </a:schemeClr>
              </a:solidFill>
              <a:miter lim="800000"/>
              <a:headEnd/>
              <a:tailEnd/>
            </a:ln>
          </p:spPr>
        </p:pic>
        <p:pic>
          <p:nvPicPr>
            <p:cNvPr id="29" name="Picture 4"/>
            <p:cNvPicPr>
              <a:picLocks noChangeAspect="1" noChangeArrowheads="1"/>
            </p:cNvPicPr>
            <p:nvPr/>
          </p:nvPicPr>
          <p:blipFill>
            <a:blip r:embed="rId7" cstate="print"/>
            <a:srcRect l="28409" r="28030" b="1515"/>
            <a:stretch>
              <a:fillRect/>
            </a:stretch>
          </p:blipFill>
          <p:spPr bwMode="auto">
            <a:xfrm>
              <a:off x="899592" y="2924944"/>
              <a:ext cx="2448272" cy="3459514"/>
            </a:xfrm>
            <a:prstGeom prst="rect">
              <a:avLst/>
            </a:prstGeom>
            <a:noFill/>
            <a:ln w="12700">
              <a:solidFill>
                <a:schemeClr val="bg1">
                  <a:lumMod val="75000"/>
                </a:schemeClr>
              </a:solidFill>
              <a:miter lim="800000"/>
              <a:headEnd/>
              <a:tailEnd/>
            </a:ln>
          </p:spPr>
        </p:pic>
      </p:grpSp>
      <p:sp>
        <p:nvSpPr>
          <p:cNvPr id="2" name="Titel 1"/>
          <p:cNvSpPr>
            <a:spLocks noGrp="1"/>
          </p:cNvSpPr>
          <p:nvPr>
            <p:ph type="title"/>
          </p:nvPr>
        </p:nvSpPr>
        <p:spPr>
          <a:xfrm>
            <a:off x="395536" y="260648"/>
            <a:ext cx="8229600" cy="1143000"/>
          </a:xfrm>
        </p:spPr>
        <p:txBody>
          <a:bodyPr>
            <a:noAutofit/>
          </a:bodyPr>
          <a:lstStyle/>
          <a:p>
            <a:pPr algn="ctr"/>
            <a:r>
              <a:rPr lang="de-DE" sz="3200" dirty="0"/>
              <a:t>Leitlinie IPS Vorratsschutz</a:t>
            </a:r>
          </a:p>
        </p:txBody>
      </p:sp>
      <p:sp>
        <p:nvSpPr>
          <p:cNvPr id="16" name="Inhaltsplatzhalter 15"/>
          <p:cNvSpPr>
            <a:spLocks noGrp="1"/>
          </p:cNvSpPr>
          <p:nvPr>
            <p:ph sz="half" idx="1"/>
          </p:nvPr>
        </p:nvSpPr>
        <p:spPr>
          <a:xfrm>
            <a:off x="539552" y="1628800"/>
            <a:ext cx="8136904" cy="4536504"/>
          </a:xfrm>
        </p:spPr>
        <p:txBody>
          <a:bodyPr>
            <a:noAutofit/>
          </a:bodyPr>
          <a:lstStyle/>
          <a:p>
            <a:pPr>
              <a:spcAft>
                <a:spcPts val="1200"/>
              </a:spcAft>
              <a:buFont typeface="Wingdings" pitchFamily="2" charset="2"/>
              <a:buChar char="Ø"/>
            </a:pPr>
            <a:r>
              <a:rPr lang="de-DE" sz="1800" dirty="0"/>
              <a:t>allgemeinen Grundsätze sind für den integrierten Vorratsschutz in der Praxis verständlich und anwendbar beschrieben</a:t>
            </a:r>
          </a:p>
          <a:p>
            <a:pPr>
              <a:spcAft>
                <a:spcPts val="1200"/>
              </a:spcAft>
              <a:buFont typeface="Wingdings" pitchFamily="2" charset="2"/>
              <a:buChar char="Ø"/>
            </a:pPr>
            <a:r>
              <a:rPr lang="de-DE" sz="1800" dirty="0"/>
              <a:t>Beinhaltet Vorratsschutzmaßnahmen, die derzeit als nachhaltig, allgemein anerkannt, praktikabel und maßgeblich gelten. </a:t>
            </a:r>
          </a:p>
          <a:p>
            <a:pPr>
              <a:spcAft>
                <a:spcPts val="1200"/>
              </a:spcAft>
              <a:buFont typeface="Wingdings" pitchFamily="2" charset="2"/>
              <a:buChar char="Ø"/>
            </a:pPr>
            <a:r>
              <a:rPr lang="de-DE" sz="1800" dirty="0"/>
              <a:t>Ist für alle beruflichen Verwender von Pflanzenschutzmitteln sowie Händler und Berater im Sektor Vorratsschutz</a:t>
            </a:r>
          </a:p>
          <a:p>
            <a:pPr>
              <a:spcAft>
                <a:spcPts val="1200"/>
              </a:spcAft>
              <a:buFont typeface="Wingdings" pitchFamily="2" charset="2"/>
              <a:buChar char="Ø"/>
            </a:pPr>
            <a:r>
              <a:rPr lang="de-DE" sz="1800" dirty="0"/>
              <a:t>Besonderheiten wie z.B. der Anwenderschutz in geschlossenen Räumen sowie präventive und nichtchemische Maßnahmen werden herausgestellt. </a:t>
            </a:r>
          </a:p>
          <a:p>
            <a:pPr>
              <a:spcAft>
                <a:spcPts val="1200"/>
              </a:spcAft>
              <a:buFont typeface="Wingdings" pitchFamily="2" charset="2"/>
              <a:buChar char="Ø"/>
            </a:pPr>
            <a:r>
              <a:rPr lang="de-DE" sz="1800" dirty="0"/>
              <a:t>Sie gibt leicht verständlich einen Überblick, wie Vorbeugung, Kontrolle, nichtchemische und chemische Bekämpfung und Dokumentation im eigenen Betrieb umgesetzt und somit vermeidbare Lagerverluste reduziert werden können. </a:t>
            </a:r>
          </a:p>
          <a:p>
            <a:pPr>
              <a:spcAft>
                <a:spcPts val="1200"/>
              </a:spcAft>
              <a:buFont typeface="Wingdings" pitchFamily="2" charset="2"/>
              <a:buChar char="Ø"/>
            </a:pPr>
            <a:r>
              <a:rPr lang="de-DE" sz="1800" dirty="0"/>
              <a:t>Die Anwendung ist freiwillig und soll durch Feedback der Anwender fortlaufend verbessert werden.</a:t>
            </a:r>
          </a:p>
        </p:txBody>
      </p:sp>
      <p:sp>
        <p:nvSpPr>
          <p:cNvPr id="4" name="Foliennummernplatzhalter 3"/>
          <p:cNvSpPr>
            <a:spLocks noGrp="1"/>
          </p:cNvSpPr>
          <p:nvPr>
            <p:ph type="sldNum" sz="quarter" idx="12"/>
          </p:nvPr>
        </p:nvSpPr>
        <p:spPr/>
        <p:txBody>
          <a:bodyPr/>
          <a:lstStyle/>
          <a:p>
            <a:fld id="{519EEFF2-5F06-4A2E-AF46-E47E18685BEE}" type="slidenum">
              <a:rPr lang="de-DE" smtClean="0"/>
              <a:pPr/>
              <a:t>10</a:t>
            </a:fld>
            <a:endParaRPr lang="de-DE"/>
          </a:p>
        </p:txBody>
      </p:sp>
      <p:pic>
        <p:nvPicPr>
          <p:cNvPr id="7" name="Picture 3" descr="O:\OEPV\Projekte\VSnet 2018 - 2021\Logo\aktuelle Variante 10.01.2019\VS-Net_Logo ohne HG.jpg"/>
          <p:cNvPicPr>
            <a:picLocks noChangeAspect="1" noChangeArrowheads="1"/>
          </p:cNvPicPr>
          <p:nvPr/>
        </p:nvPicPr>
        <p:blipFill>
          <a:blip r:embed="rId8" cstate="print"/>
          <a:srcRect/>
          <a:stretch>
            <a:fillRect/>
          </a:stretch>
        </p:blipFill>
        <p:spPr bwMode="auto">
          <a:xfrm>
            <a:off x="179512" y="116632"/>
            <a:ext cx="1835696" cy="1286752"/>
          </a:xfrm>
          <a:prstGeom prst="rect">
            <a:avLst/>
          </a:prstGeom>
          <a:noFill/>
          <a:ln>
            <a:noFill/>
          </a:ln>
        </p:spPr>
      </p:pic>
      <p:sp>
        <p:nvSpPr>
          <p:cNvPr id="13" name="Fußzeilenplatzhalter 12"/>
          <p:cNvSpPr>
            <a:spLocks noGrp="1"/>
          </p:cNvSpPr>
          <p:nvPr>
            <p:ph type="ftr" sz="quarter" idx="11"/>
          </p:nvPr>
        </p:nvSpPr>
        <p:spPr/>
        <p:txBody>
          <a:bodyPr/>
          <a:lstStyle/>
          <a:p>
            <a:r>
              <a:rPr lang="de-DE" smtClean="0"/>
              <a:t>www.netzwerk-vorratsschutz.de</a:t>
            </a:r>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188640"/>
            <a:ext cx="5842992" cy="1143000"/>
          </a:xfrm>
        </p:spPr>
        <p:txBody>
          <a:bodyPr>
            <a:normAutofit/>
          </a:bodyPr>
          <a:lstStyle/>
          <a:p>
            <a:r>
              <a:rPr lang="de-DE" sz="3200" dirty="0"/>
              <a:t>Gliederung der Leitlinie</a:t>
            </a:r>
          </a:p>
        </p:txBody>
      </p:sp>
      <p:sp>
        <p:nvSpPr>
          <p:cNvPr id="4" name="Foliennummernplatzhalter 3"/>
          <p:cNvSpPr>
            <a:spLocks noGrp="1"/>
          </p:cNvSpPr>
          <p:nvPr>
            <p:ph type="sldNum" sz="quarter" idx="12"/>
          </p:nvPr>
        </p:nvSpPr>
        <p:spPr/>
        <p:txBody>
          <a:bodyPr/>
          <a:lstStyle/>
          <a:p>
            <a:fld id="{519EEFF2-5F06-4A2E-AF46-E47E18685BEE}" type="slidenum">
              <a:rPr lang="de-DE" smtClean="0"/>
              <a:pPr/>
              <a:t>11</a:t>
            </a:fld>
            <a:endParaRPr lang="de-DE"/>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grpSp>
        <p:nvGrpSpPr>
          <p:cNvPr id="3" name="Gruppieren 7"/>
          <p:cNvGrpSpPr/>
          <p:nvPr/>
        </p:nvGrpSpPr>
        <p:grpSpPr>
          <a:xfrm>
            <a:off x="899592" y="1124744"/>
            <a:ext cx="8018575" cy="5259714"/>
            <a:chOff x="899592" y="1124744"/>
            <a:chExt cx="8018575" cy="5259714"/>
          </a:xfrm>
        </p:grpSpPr>
        <p:grpSp>
          <p:nvGrpSpPr>
            <p:cNvPr id="5" name="Gruppieren 60"/>
            <p:cNvGrpSpPr/>
            <p:nvPr/>
          </p:nvGrpSpPr>
          <p:grpSpPr>
            <a:xfrm>
              <a:off x="899592" y="1124744"/>
              <a:ext cx="5400600" cy="5259714"/>
              <a:chOff x="899592" y="1124744"/>
              <a:chExt cx="5400600" cy="5259714"/>
            </a:xfrm>
          </p:grpSpPr>
          <p:pic>
            <p:nvPicPr>
              <p:cNvPr id="18" name="Picture 4"/>
              <p:cNvPicPr>
                <a:picLocks noChangeAspect="1" noChangeArrowheads="1"/>
              </p:cNvPicPr>
              <p:nvPr/>
            </p:nvPicPr>
            <p:blipFill>
              <a:blip r:embed="rId4" cstate="print"/>
              <a:srcRect l="19579" t="26031" r="19726" b="17921"/>
              <a:stretch>
                <a:fillRect/>
              </a:stretch>
            </p:blipFill>
            <p:spPr bwMode="auto">
              <a:xfrm>
                <a:off x="3831347" y="1124744"/>
                <a:ext cx="2468845" cy="3409760"/>
              </a:xfrm>
              <a:prstGeom prst="rect">
                <a:avLst/>
              </a:prstGeom>
              <a:noFill/>
              <a:ln w="9525">
                <a:solidFill>
                  <a:schemeClr val="bg1">
                    <a:lumMod val="75000"/>
                  </a:schemeClr>
                </a:solidFill>
                <a:miter lim="800000"/>
                <a:headEnd/>
                <a:tailEnd/>
              </a:ln>
            </p:spPr>
          </p:pic>
          <p:pic>
            <p:nvPicPr>
              <p:cNvPr id="19" name="Picture 2"/>
              <p:cNvPicPr>
                <a:picLocks noChangeAspect="1" noChangeArrowheads="1"/>
              </p:cNvPicPr>
              <p:nvPr/>
            </p:nvPicPr>
            <p:blipFill>
              <a:blip r:embed="rId5" cstate="print"/>
              <a:srcRect l="33300" t="18000" r="31601" b="4241"/>
              <a:stretch>
                <a:fillRect/>
              </a:stretch>
            </p:blipFill>
            <p:spPr bwMode="auto">
              <a:xfrm>
                <a:off x="3347864" y="1484784"/>
                <a:ext cx="2392265" cy="3312367"/>
              </a:xfrm>
              <a:prstGeom prst="rect">
                <a:avLst/>
              </a:prstGeom>
              <a:noFill/>
              <a:ln>
                <a:solidFill>
                  <a:schemeClr val="bg1">
                    <a:lumMod val="75000"/>
                  </a:schemeClr>
                </a:solidFill>
              </a:ln>
            </p:spPr>
          </p:pic>
          <p:pic>
            <p:nvPicPr>
              <p:cNvPr id="20" name="Picture 3"/>
              <p:cNvPicPr>
                <a:picLocks noChangeAspect="1" noChangeArrowheads="1"/>
              </p:cNvPicPr>
              <p:nvPr/>
            </p:nvPicPr>
            <p:blipFill>
              <a:blip r:embed="rId6" cstate="print"/>
              <a:srcRect l="28302" r="28066"/>
              <a:stretch>
                <a:fillRect/>
              </a:stretch>
            </p:blipFill>
            <p:spPr bwMode="auto">
              <a:xfrm>
                <a:off x="2483768" y="1988840"/>
                <a:ext cx="2463217" cy="3384376"/>
              </a:xfrm>
              <a:prstGeom prst="rect">
                <a:avLst/>
              </a:prstGeom>
              <a:noFill/>
              <a:ln w="9525">
                <a:solidFill>
                  <a:schemeClr val="bg1">
                    <a:lumMod val="75000"/>
                  </a:schemeClr>
                </a:solidFill>
                <a:miter lim="800000"/>
                <a:headEnd/>
                <a:tailEnd/>
              </a:ln>
            </p:spPr>
          </p:pic>
          <p:sp>
            <p:nvSpPr>
              <p:cNvPr id="21" name="Rechteck 20"/>
              <p:cNvSpPr/>
              <p:nvPr/>
            </p:nvSpPr>
            <p:spPr>
              <a:xfrm>
                <a:off x="1619672" y="5949280"/>
                <a:ext cx="9144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dirty="0">
                  <a:solidFill>
                    <a:schemeClr val="bg1">
                      <a:lumMod val="75000"/>
                    </a:schemeClr>
                  </a:solidFill>
                </a:endParaRPr>
              </a:p>
            </p:txBody>
          </p:sp>
          <p:pic>
            <p:nvPicPr>
              <p:cNvPr id="22" name="Picture 2"/>
              <p:cNvPicPr>
                <a:picLocks noChangeAspect="1" noChangeArrowheads="1"/>
              </p:cNvPicPr>
              <p:nvPr/>
            </p:nvPicPr>
            <p:blipFill>
              <a:blip r:embed="rId7" cstate="print"/>
              <a:srcRect l="28963" r="28354"/>
              <a:stretch>
                <a:fillRect/>
              </a:stretch>
            </p:blipFill>
            <p:spPr bwMode="auto">
              <a:xfrm>
                <a:off x="1691680" y="2420888"/>
                <a:ext cx="2448272" cy="3440954"/>
              </a:xfrm>
              <a:prstGeom prst="rect">
                <a:avLst/>
              </a:prstGeom>
              <a:noFill/>
              <a:ln w="9525">
                <a:solidFill>
                  <a:schemeClr val="bg1">
                    <a:lumMod val="75000"/>
                  </a:schemeClr>
                </a:solidFill>
                <a:miter lim="800000"/>
                <a:headEnd/>
                <a:tailEnd/>
              </a:ln>
            </p:spPr>
          </p:pic>
          <p:pic>
            <p:nvPicPr>
              <p:cNvPr id="23" name="Picture 4"/>
              <p:cNvPicPr>
                <a:picLocks noChangeAspect="1" noChangeArrowheads="1"/>
              </p:cNvPicPr>
              <p:nvPr/>
            </p:nvPicPr>
            <p:blipFill>
              <a:blip r:embed="rId8" cstate="print"/>
              <a:srcRect l="28409" r="28030" b="1515"/>
              <a:stretch>
                <a:fillRect/>
              </a:stretch>
            </p:blipFill>
            <p:spPr bwMode="auto">
              <a:xfrm>
                <a:off x="899592" y="2924944"/>
                <a:ext cx="2448272" cy="3459514"/>
              </a:xfrm>
              <a:prstGeom prst="rect">
                <a:avLst/>
              </a:prstGeom>
              <a:noFill/>
              <a:ln w="12700">
                <a:solidFill>
                  <a:schemeClr val="bg1">
                    <a:lumMod val="75000"/>
                  </a:schemeClr>
                </a:solidFill>
                <a:miter lim="800000"/>
                <a:headEnd/>
                <a:tailEnd/>
              </a:ln>
            </p:spPr>
          </p:pic>
        </p:grpSp>
        <p:sp>
          <p:nvSpPr>
            <p:cNvPr id="10" name="Textfeld 9"/>
            <p:cNvSpPr txBox="1"/>
            <p:nvPr/>
          </p:nvSpPr>
          <p:spPr>
            <a:xfrm>
              <a:off x="7236296" y="1556792"/>
              <a:ext cx="1681871" cy="369332"/>
            </a:xfrm>
            <a:prstGeom prst="rect">
              <a:avLst/>
            </a:prstGeom>
            <a:noFill/>
          </p:spPr>
          <p:txBody>
            <a:bodyPr wrap="none" rtlCol="0">
              <a:spAutoFit/>
            </a:bodyPr>
            <a:lstStyle/>
            <a:p>
              <a:r>
                <a:rPr lang="de-DE" dirty="0"/>
                <a:t>Allgemeiner Teil</a:t>
              </a:r>
            </a:p>
          </p:txBody>
        </p:sp>
        <p:sp>
          <p:nvSpPr>
            <p:cNvPr id="11" name="Textfeld 10"/>
            <p:cNvSpPr txBox="1"/>
            <p:nvPr/>
          </p:nvSpPr>
          <p:spPr>
            <a:xfrm>
              <a:off x="7236296" y="2276872"/>
              <a:ext cx="1452321" cy="369332"/>
            </a:xfrm>
            <a:prstGeom prst="rect">
              <a:avLst/>
            </a:prstGeom>
            <a:noFill/>
          </p:spPr>
          <p:txBody>
            <a:bodyPr wrap="none" rtlCol="0">
              <a:spAutoFit/>
            </a:bodyPr>
            <a:lstStyle/>
            <a:p>
              <a:r>
                <a:rPr lang="de-DE" dirty="0"/>
                <a:t>Spezieller Teil</a:t>
              </a:r>
            </a:p>
          </p:txBody>
        </p:sp>
        <p:sp>
          <p:nvSpPr>
            <p:cNvPr id="12" name="Textfeld 11"/>
            <p:cNvSpPr txBox="1"/>
            <p:nvPr/>
          </p:nvSpPr>
          <p:spPr>
            <a:xfrm>
              <a:off x="7236296" y="3861048"/>
              <a:ext cx="1424493" cy="861774"/>
            </a:xfrm>
            <a:prstGeom prst="rect">
              <a:avLst/>
            </a:prstGeom>
            <a:noFill/>
          </p:spPr>
          <p:txBody>
            <a:bodyPr wrap="none" rtlCol="0">
              <a:spAutoFit/>
            </a:bodyPr>
            <a:lstStyle/>
            <a:p>
              <a:r>
                <a:rPr lang="de-DE" dirty="0"/>
                <a:t>Anhang 2 </a:t>
              </a:r>
            </a:p>
            <a:p>
              <a:r>
                <a:rPr lang="de-DE" sz="1600" dirty="0"/>
                <a:t>Verfahren und </a:t>
              </a:r>
            </a:p>
            <a:p>
              <a:r>
                <a:rPr lang="de-DE" sz="1600" dirty="0"/>
                <a:t>Maßnahmen</a:t>
              </a:r>
            </a:p>
          </p:txBody>
        </p:sp>
        <p:sp>
          <p:nvSpPr>
            <p:cNvPr id="13" name="Textfeld 12"/>
            <p:cNvSpPr txBox="1"/>
            <p:nvPr/>
          </p:nvSpPr>
          <p:spPr>
            <a:xfrm>
              <a:off x="7236296" y="2780928"/>
              <a:ext cx="1158651" cy="861774"/>
            </a:xfrm>
            <a:prstGeom prst="rect">
              <a:avLst/>
            </a:prstGeom>
            <a:noFill/>
          </p:spPr>
          <p:txBody>
            <a:bodyPr wrap="none" rtlCol="0">
              <a:spAutoFit/>
            </a:bodyPr>
            <a:lstStyle/>
            <a:p>
              <a:r>
                <a:rPr lang="de-DE" dirty="0"/>
                <a:t>Anhang 1</a:t>
              </a:r>
            </a:p>
            <a:p>
              <a:r>
                <a:rPr lang="de-DE" sz="1600" dirty="0"/>
                <a:t>Rechtliche </a:t>
              </a:r>
            </a:p>
            <a:p>
              <a:r>
                <a:rPr lang="de-DE" sz="1600" dirty="0"/>
                <a:t>Regelungen</a:t>
              </a:r>
            </a:p>
          </p:txBody>
        </p:sp>
        <p:cxnSp>
          <p:nvCxnSpPr>
            <p:cNvPr id="14" name="Gerade Verbindung mit Pfeil 13"/>
            <p:cNvCxnSpPr/>
            <p:nvPr/>
          </p:nvCxnSpPr>
          <p:spPr>
            <a:xfrm flipH="1">
              <a:off x="4716016" y="2492896"/>
              <a:ext cx="2520280" cy="936104"/>
            </a:xfrm>
            <a:prstGeom prst="straightConnector1">
              <a:avLst/>
            </a:prstGeom>
            <a:ln w="22225"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5580112" y="3356992"/>
              <a:ext cx="1656184" cy="576064"/>
            </a:xfrm>
            <a:prstGeom prst="straightConnector1">
              <a:avLst/>
            </a:prstGeom>
            <a:ln w="22225"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6156176" y="4077072"/>
              <a:ext cx="1080120" cy="360040"/>
            </a:xfrm>
            <a:prstGeom prst="straightConnector1">
              <a:avLst/>
            </a:prstGeom>
            <a:ln w="22225"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0" idx="1"/>
            </p:cNvCxnSpPr>
            <p:nvPr/>
          </p:nvCxnSpPr>
          <p:spPr>
            <a:xfrm flipH="1">
              <a:off x="3707904" y="1741458"/>
              <a:ext cx="3528392" cy="1327502"/>
            </a:xfrm>
            <a:prstGeom prst="straightConnector1">
              <a:avLst/>
            </a:prstGeom>
            <a:ln w="22225"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feld 23"/>
          <p:cNvSpPr txBox="1"/>
          <p:nvPr/>
        </p:nvSpPr>
        <p:spPr>
          <a:xfrm flipH="1">
            <a:off x="251520" y="5589240"/>
            <a:ext cx="8424935" cy="369332"/>
          </a:xfrm>
          <a:prstGeom prst="rect">
            <a:avLst/>
          </a:prstGeom>
          <a:solidFill>
            <a:schemeClr val="accent3">
              <a:lumMod val="40000"/>
              <a:lumOff val="60000"/>
            </a:schemeClr>
          </a:solidFill>
        </p:spPr>
        <p:txBody>
          <a:bodyPr wrap="square" rtlCol="0">
            <a:spAutoFit/>
          </a:bodyPr>
          <a:lstStyle/>
          <a:p>
            <a:pPr algn="ctr"/>
            <a:r>
              <a:rPr lang="de-DE" dirty="0" err="1"/>
              <a:t>https://www.netzwerk-vorratsschutz.de/vsnet/de/home/informieren</a:t>
            </a:r>
            <a:endParaRPr lang="de-DE" dirty="0"/>
          </a:p>
        </p:txBody>
      </p:sp>
      <p:sp>
        <p:nvSpPr>
          <p:cNvPr id="25" name="Fußzeilenplatzhalter 24"/>
          <p:cNvSpPr>
            <a:spLocks noGrp="1"/>
          </p:cNvSpPr>
          <p:nvPr>
            <p:ph type="ftr" sz="quarter" idx="11"/>
          </p:nvPr>
        </p:nvSpPr>
        <p:spPr/>
        <p:txBody>
          <a:bodyPr/>
          <a:lstStyle/>
          <a:p>
            <a:r>
              <a:rPr lang="de-DE" smtClean="0"/>
              <a:t>www.netzwerk-vorratsschutz.de</a:t>
            </a:r>
            <a:endParaRPr lang="de-DE"/>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60"/>
          <p:cNvGrpSpPr/>
          <p:nvPr/>
        </p:nvGrpSpPr>
        <p:grpSpPr>
          <a:xfrm>
            <a:off x="7092280" y="116632"/>
            <a:ext cx="1872208" cy="2016224"/>
            <a:chOff x="899592" y="1124744"/>
            <a:chExt cx="5400600" cy="5259714"/>
          </a:xfrm>
        </p:grpSpPr>
        <p:pic>
          <p:nvPicPr>
            <p:cNvPr id="24" name="Picture 4"/>
            <p:cNvPicPr>
              <a:picLocks noChangeAspect="1" noChangeArrowheads="1"/>
            </p:cNvPicPr>
            <p:nvPr/>
          </p:nvPicPr>
          <p:blipFill>
            <a:blip r:embed="rId3" cstate="print"/>
            <a:srcRect l="19579" t="26031" r="19726" b="17921"/>
            <a:stretch>
              <a:fillRect/>
            </a:stretch>
          </p:blipFill>
          <p:spPr bwMode="auto">
            <a:xfrm>
              <a:off x="3831347" y="1124744"/>
              <a:ext cx="2468845" cy="3409760"/>
            </a:xfrm>
            <a:prstGeom prst="rect">
              <a:avLst/>
            </a:prstGeom>
            <a:noFill/>
            <a:ln w="9525">
              <a:solidFill>
                <a:schemeClr val="bg1">
                  <a:lumMod val="75000"/>
                </a:schemeClr>
              </a:solidFill>
              <a:miter lim="800000"/>
              <a:headEnd/>
              <a:tailEnd/>
            </a:ln>
          </p:spPr>
        </p:pic>
        <p:pic>
          <p:nvPicPr>
            <p:cNvPr id="25" name="Picture 2"/>
            <p:cNvPicPr>
              <a:picLocks noChangeAspect="1" noChangeArrowheads="1"/>
            </p:cNvPicPr>
            <p:nvPr/>
          </p:nvPicPr>
          <p:blipFill>
            <a:blip r:embed="rId4" cstate="print"/>
            <a:srcRect l="33300" t="18000" r="31601" b="4241"/>
            <a:stretch>
              <a:fillRect/>
            </a:stretch>
          </p:blipFill>
          <p:spPr bwMode="auto">
            <a:xfrm>
              <a:off x="3347864" y="1484784"/>
              <a:ext cx="2392265" cy="3312367"/>
            </a:xfrm>
            <a:prstGeom prst="rect">
              <a:avLst/>
            </a:prstGeom>
            <a:noFill/>
            <a:ln>
              <a:solidFill>
                <a:schemeClr val="bg1">
                  <a:lumMod val="75000"/>
                </a:schemeClr>
              </a:solidFill>
            </a:ln>
          </p:spPr>
        </p:pic>
        <p:pic>
          <p:nvPicPr>
            <p:cNvPr id="26" name="Picture 3"/>
            <p:cNvPicPr>
              <a:picLocks noChangeAspect="1" noChangeArrowheads="1"/>
            </p:cNvPicPr>
            <p:nvPr/>
          </p:nvPicPr>
          <p:blipFill>
            <a:blip r:embed="rId5" cstate="print"/>
            <a:srcRect l="28302" r="28066"/>
            <a:stretch>
              <a:fillRect/>
            </a:stretch>
          </p:blipFill>
          <p:spPr bwMode="auto">
            <a:xfrm>
              <a:off x="2483768" y="1988840"/>
              <a:ext cx="2463217" cy="3384376"/>
            </a:xfrm>
            <a:prstGeom prst="rect">
              <a:avLst/>
            </a:prstGeom>
            <a:noFill/>
            <a:ln w="9525">
              <a:solidFill>
                <a:schemeClr val="bg1">
                  <a:lumMod val="75000"/>
                </a:schemeClr>
              </a:solidFill>
              <a:miter lim="800000"/>
              <a:headEnd/>
              <a:tailEnd/>
            </a:ln>
          </p:spPr>
        </p:pic>
        <p:sp>
          <p:nvSpPr>
            <p:cNvPr id="27" name="Rechteck 26"/>
            <p:cNvSpPr/>
            <p:nvPr/>
          </p:nvSpPr>
          <p:spPr>
            <a:xfrm>
              <a:off x="1619672" y="5949280"/>
              <a:ext cx="9144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dirty="0">
                <a:solidFill>
                  <a:schemeClr val="bg1">
                    <a:lumMod val="75000"/>
                  </a:schemeClr>
                </a:solidFill>
              </a:endParaRPr>
            </a:p>
          </p:txBody>
        </p:sp>
        <p:pic>
          <p:nvPicPr>
            <p:cNvPr id="28" name="Picture 2"/>
            <p:cNvPicPr>
              <a:picLocks noChangeAspect="1" noChangeArrowheads="1"/>
            </p:cNvPicPr>
            <p:nvPr/>
          </p:nvPicPr>
          <p:blipFill>
            <a:blip r:embed="rId6" cstate="print"/>
            <a:srcRect l="28963" r="28354"/>
            <a:stretch>
              <a:fillRect/>
            </a:stretch>
          </p:blipFill>
          <p:spPr bwMode="auto">
            <a:xfrm>
              <a:off x="1691680" y="2420888"/>
              <a:ext cx="2448272" cy="3440954"/>
            </a:xfrm>
            <a:prstGeom prst="rect">
              <a:avLst/>
            </a:prstGeom>
            <a:noFill/>
            <a:ln w="9525">
              <a:solidFill>
                <a:schemeClr val="bg1">
                  <a:lumMod val="75000"/>
                </a:schemeClr>
              </a:solidFill>
              <a:miter lim="800000"/>
              <a:headEnd/>
              <a:tailEnd/>
            </a:ln>
          </p:spPr>
        </p:pic>
        <p:pic>
          <p:nvPicPr>
            <p:cNvPr id="29" name="Picture 4"/>
            <p:cNvPicPr>
              <a:picLocks noChangeAspect="1" noChangeArrowheads="1"/>
            </p:cNvPicPr>
            <p:nvPr/>
          </p:nvPicPr>
          <p:blipFill>
            <a:blip r:embed="rId7" cstate="print"/>
            <a:srcRect l="28409" r="28030" b="1515"/>
            <a:stretch>
              <a:fillRect/>
            </a:stretch>
          </p:blipFill>
          <p:spPr bwMode="auto">
            <a:xfrm>
              <a:off x="899592" y="2924944"/>
              <a:ext cx="2448272" cy="3459514"/>
            </a:xfrm>
            <a:prstGeom prst="rect">
              <a:avLst/>
            </a:prstGeom>
            <a:noFill/>
            <a:ln w="12700">
              <a:solidFill>
                <a:schemeClr val="bg1">
                  <a:lumMod val="75000"/>
                </a:schemeClr>
              </a:solidFill>
              <a:miter lim="800000"/>
              <a:headEnd/>
              <a:tailEnd/>
            </a:ln>
          </p:spPr>
        </p:pic>
      </p:grpSp>
      <p:sp>
        <p:nvSpPr>
          <p:cNvPr id="2" name="Titel 1"/>
          <p:cNvSpPr>
            <a:spLocks noGrp="1"/>
          </p:cNvSpPr>
          <p:nvPr>
            <p:ph type="title"/>
          </p:nvPr>
        </p:nvSpPr>
        <p:spPr>
          <a:xfrm>
            <a:off x="395536" y="260648"/>
            <a:ext cx="8229600" cy="1143000"/>
          </a:xfrm>
        </p:spPr>
        <p:txBody>
          <a:bodyPr>
            <a:noAutofit/>
          </a:bodyPr>
          <a:lstStyle/>
          <a:p>
            <a:pPr algn="ctr"/>
            <a:r>
              <a:rPr lang="de-DE" sz="3200" dirty="0" smtClean="0"/>
              <a:t>Die Ernte steht kurz bevor:</a:t>
            </a:r>
            <a:endParaRPr lang="de-DE" sz="3200" dirty="0"/>
          </a:p>
        </p:txBody>
      </p:sp>
      <p:sp>
        <p:nvSpPr>
          <p:cNvPr id="16" name="Inhaltsplatzhalter 15"/>
          <p:cNvSpPr>
            <a:spLocks noGrp="1"/>
          </p:cNvSpPr>
          <p:nvPr>
            <p:ph sz="half" idx="1"/>
          </p:nvPr>
        </p:nvSpPr>
        <p:spPr>
          <a:xfrm>
            <a:off x="539552" y="1628800"/>
            <a:ext cx="8136904" cy="4536504"/>
          </a:xfrm>
        </p:spPr>
        <p:txBody>
          <a:bodyPr>
            <a:noAutofit/>
          </a:bodyPr>
          <a:lstStyle/>
          <a:p>
            <a:pPr>
              <a:buNone/>
            </a:pPr>
            <a:endParaRPr lang="de-DE" sz="1800" dirty="0">
              <a:cs typeface="Arial" panose="020B0604020202020204" pitchFamily="34" charset="0"/>
            </a:endParaRPr>
          </a:p>
        </p:txBody>
      </p:sp>
      <p:sp>
        <p:nvSpPr>
          <p:cNvPr id="4" name="Foliennummernplatzhalter 3"/>
          <p:cNvSpPr>
            <a:spLocks noGrp="1"/>
          </p:cNvSpPr>
          <p:nvPr>
            <p:ph type="sldNum" sz="quarter" idx="12"/>
          </p:nvPr>
        </p:nvSpPr>
        <p:spPr/>
        <p:txBody>
          <a:bodyPr/>
          <a:lstStyle/>
          <a:p>
            <a:fld id="{519EEFF2-5F06-4A2E-AF46-E47E18685BEE}" type="slidenum">
              <a:rPr lang="de-DE" smtClean="0"/>
              <a:pPr/>
              <a:t>12</a:t>
            </a:fld>
            <a:endParaRPr lang="de-DE" dirty="0"/>
          </a:p>
        </p:txBody>
      </p:sp>
      <p:pic>
        <p:nvPicPr>
          <p:cNvPr id="7" name="Picture 3" descr="O:\OEPV\Projekte\VSnet 2018 - 2021\Logo\aktuelle Variante 10.01.2019\VS-Net_Logo ohne HG.jpg"/>
          <p:cNvPicPr>
            <a:picLocks noChangeAspect="1" noChangeArrowheads="1"/>
          </p:cNvPicPr>
          <p:nvPr/>
        </p:nvPicPr>
        <p:blipFill>
          <a:blip r:embed="rId8" cstate="print"/>
          <a:srcRect/>
          <a:stretch>
            <a:fillRect/>
          </a:stretch>
        </p:blipFill>
        <p:spPr bwMode="auto">
          <a:xfrm>
            <a:off x="179512" y="116632"/>
            <a:ext cx="1835696" cy="1286752"/>
          </a:xfrm>
          <a:prstGeom prst="rect">
            <a:avLst/>
          </a:prstGeom>
          <a:noFill/>
          <a:ln>
            <a:noFill/>
          </a:ln>
        </p:spPr>
      </p:pic>
      <p:sp>
        <p:nvSpPr>
          <p:cNvPr id="13" name="Fußzeilenplatzhalter 12"/>
          <p:cNvSpPr>
            <a:spLocks noGrp="1"/>
          </p:cNvSpPr>
          <p:nvPr>
            <p:ph type="ftr" sz="quarter" idx="11"/>
          </p:nvPr>
        </p:nvSpPr>
        <p:spPr/>
        <p:txBody>
          <a:bodyPr/>
          <a:lstStyle/>
          <a:p>
            <a:r>
              <a:rPr lang="de-DE" smtClean="0"/>
              <a:t>www.netzwerk-vorratsschutz.de</a:t>
            </a:r>
            <a:endParaRPr lang="de-DE"/>
          </a:p>
        </p:txBody>
      </p:sp>
      <p:pic>
        <p:nvPicPr>
          <p:cNvPr id="14" name="Bild 13" descr="Bildschirmfoto 2020-06-09 um 15.27.03.png"/>
          <p:cNvPicPr>
            <a:picLocks noChangeAspect="1"/>
          </p:cNvPicPr>
          <p:nvPr/>
        </p:nvPicPr>
        <p:blipFill>
          <a:blip r:embed="rId9" cstate="print"/>
          <a:srcRect l="9167" t="19333" r="26667" b="12667"/>
          <a:stretch>
            <a:fillRect/>
          </a:stretch>
        </p:blipFill>
        <p:spPr>
          <a:xfrm>
            <a:off x="533400" y="1600200"/>
            <a:ext cx="5867400" cy="3886200"/>
          </a:xfrm>
          <a:prstGeom prst="rect">
            <a:avLst/>
          </a:prstGeom>
        </p:spPr>
      </p:pic>
      <p:pic>
        <p:nvPicPr>
          <p:cNvPr id="15" name="Bild 14" descr="Bildschirmfoto 2020-06-09 um 15.27.34.png"/>
          <p:cNvPicPr>
            <a:picLocks noChangeAspect="1"/>
          </p:cNvPicPr>
          <p:nvPr/>
        </p:nvPicPr>
        <p:blipFill>
          <a:blip r:embed="rId10" cstate="print"/>
          <a:srcRect l="9167" t="22000" r="25833" b="14000"/>
          <a:stretch>
            <a:fillRect/>
          </a:stretch>
        </p:blipFill>
        <p:spPr>
          <a:xfrm>
            <a:off x="1905000" y="1828800"/>
            <a:ext cx="5943600" cy="3657600"/>
          </a:xfrm>
          <a:prstGeom prst="rect">
            <a:avLst/>
          </a:prstGeom>
        </p:spPr>
      </p:pic>
      <p:pic>
        <p:nvPicPr>
          <p:cNvPr id="17" name="Bild 16" descr="Bildschirmfoto 2020-06-09 um 15.28.04.png"/>
          <p:cNvPicPr>
            <a:picLocks noChangeAspect="1"/>
          </p:cNvPicPr>
          <p:nvPr/>
        </p:nvPicPr>
        <p:blipFill>
          <a:blip r:embed="rId11" cstate="print"/>
          <a:srcRect l="9167" t="20667" r="25833" b="12667"/>
          <a:stretch>
            <a:fillRect/>
          </a:stretch>
        </p:blipFill>
        <p:spPr>
          <a:xfrm>
            <a:off x="2209800" y="2057400"/>
            <a:ext cx="5943600" cy="3810000"/>
          </a:xfrm>
          <a:prstGeom prst="rect">
            <a:avLst/>
          </a:prstGeom>
        </p:spPr>
      </p:pic>
      <p:pic>
        <p:nvPicPr>
          <p:cNvPr id="18" name="Bild 17" descr="Bildschirmfoto 2020-06-09 um 15.28.14.png"/>
          <p:cNvPicPr>
            <a:picLocks noChangeAspect="1"/>
          </p:cNvPicPr>
          <p:nvPr/>
        </p:nvPicPr>
        <p:blipFill>
          <a:blip r:embed="rId12" cstate="print"/>
          <a:srcRect l="9167" t="18000" r="25833" b="16667"/>
          <a:stretch>
            <a:fillRect/>
          </a:stretch>
        </p:blipFill>
        <p:spPr>
          <a:xfrm>
            <a:off x="2743200" y="2362200"/>
            <a:ext cx="5943600" cy="3733800"/>
          </a:xfrm>
          <a:prstGeom prst="rect">
            <a:avLst/>
          </a:prstGeom>
        </p:spPr>
      </p:pic>
      <p:sp>
        <p:nvSpPr>
          <p:cNvPr id="19" name="Inhaltsplatzhalter 8"/>
          <p:cNvSpPr txBox="1">
            <a:spLocks/>
          </p:cNvSpPr>
          <p:nvPr/>
        </p:nvSpPr>
        <p:spPr>
          <a:xfrm>
            <a:off x="533400" y="4419600"/>
            <a:ext cx="8153400" cy="1752600"/>
          </a:xfrm>
          <a:prstGeom prst="rect">
            <a:avLst/>
          </a:prstGeom>
          <a:solidFill>
            <a:schemeClr val="accent3">
              <a:lumMod val="20000"/>
              <a:lumOff val="80000"/>
            </a:schemeClr>
          </a:solidFill>
          <a:ln w="38100" cap="flat" cmpd="sng" algn="ctr">
            <a:solidFill>
              <a:schemeClr val="accent3"/>
            </a:solidFill>
            <a:prstDash val="solid"/>
            <a:round/>
            <a:headEnd type="none" w="med" len="med"/>
            <a:tailEnd type="none" w="med" len="med"/>
          </a:ln>
        </p:spPr>
        <p:txBody>
          <a:bodyPr vert="horz" lIns="91440" tIns="45720" rIns="91440" bIns="45720" rtlCol="0">
            <a:normAutofit lnSpcReduction="10000"/>
          </a:bodyPr>
          <a:lstStyle/>
          <a:p>
            <a:pPr marL="342900" indent="-342900">
              <a:spcBef>
                <a:spcPct val="20000"/>
              </a:spcBef>
              <a:spcAft>
                <a:spcPts val="1200"/>
              </a:spcAft>
            </a:pPr>
            <a:r>
              <a:rPr lang="de-DE" b="1" u="sng" dirty="0" smtClean="0">
                <a:cs typeface="Arial" panose="020B0604020202020204" pitchFamily="34" charset="0"/>
              </a:rPr>
              <a:t>Den Anhang 2 aus der Leitlinie als Checkliste vor der Einlagerung verwenden :</a:t>
            </a:r>
          </a:p>
          <a:p>
            <a:pPr marL="342900" lvl="0" indent="-342900">
              <a:spcBef>
                <a:spcPct val="20000"/>
              </a:spcBef>
              <a:spcAft>
                <a:spcPts val="1200"/>
              </a:spcAft>
              <a:buFont typeface="Wingdings" pitchFamily="2" charset="2"/>
              <a:buChar char="Ø"/>
            </a:pPr>
            <a:r>
              <a:rPr lang="de-DE" b="1" dirty="0" smtClean="0">
                <a:solidFill>
                  <a:prstClr val="black"/>
                </a:solidFill>
              </a:rPr>
              <a:t>Nutzung geeigneter Transportmittel!</a:t>
            </a:r>
          </a:p>
          <a:p>
            <a:pPr marL="342900" lvl="0" indent="-342900">
              <a:spcBef>
                <a:spcPct val="20000"/>
              </a:spcBef>
              <a:spcAft>
                <a:spcPts val="1200"/>
              </a:spcAft>
              <a:buFont typeface="Wingdings" pitchFamily="2" charset="2"/>
              <a:buChar char="Ø"/>
            </a:pPr>
            <a:r>
              <a:rPr lang="de-DE" b="1" dirty="0" smtClean="0">
                <a:solidFill>
                  <a:prstClr val="black"/>
                </a:solidFill>
              </a:rPr>
              <a:t>Inspektion der Lagerstätten auf Sauberkeit und baulichen Zustand!</a:t>
            </a:r>
          </a:p>
          <a:p>
            <a:pPr marL="342900" lvl="0" indent="-342900">
              <a:spcBef>
                <a:spcPct val="20000"/>
              </a:spcBef>
              <a:spcAft>
                <a:spcPts val="1200"/>
              </a:spcAft>
              <a:buFont typeface="Wingdings" pitchFamily="2" charset="2"/>
              <a:buChar char="Ø"/>
            </a:pPr>
            <a:r>
              <a:rPr lang="de-DE" b="1" dirty="0" smtClean="0">
                <a:solidFill>
                  <a:prstClr val="black"/>
                </a:solidFill>
              </a:rPr>
              <a:t>Gründliche Wareneingangskontrolle!</a:t>
            </a:r>
            <a:endParaRPr lang="de-DE" b="1"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9EEFF2-5F06-4A2E-AF46-E47E18685BEE}" type="slidenum">
              <a:rPr lang="de-DE" smtClean="0"/>
              <a:pPr/>
              <a:t>13</a:t>
            </a:fld>
            <a:endParaRPr lang="de-DE" dirty="0"/>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9" name="Untertitel 4"/>
          <p:cNvSpPr txBox="1">
            <a:spLocks/>
          </p:cNvSpPr>
          <p:nvPr/>
        </p:nvSpPr>
        <p:spPr bwMode="auto">
          <a:xfrm>
            <a:off x="1259632" y="476672"/>
            <a:ext cx="7488832" cy="62399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a:spcBef>
                <a:spcPct val="20000"/>
              </a:spcBef>
              <a:defRPr/>
            </a:pPr>
            <a:r>
              <a:rPr lang="de-DE" sz="3200" dirty="0">
                <a:latin typeface="+mj-lt"/>
                <a:cs typeface="Arial" pitchFamily="34" charset="0"/>
              </a:rPr>
              <a:t>Gute fachliche Praxis </a:t>
            </a:r>
          </a:p>
          <a:p>
            <a:pPr lvl="0" algn="ctr">
              <a:spcBef>
                <a:spcPct val="20000"/>
              </a:spcBef>
              <a:defRPr/>
            </a:pPr>
            <a:r>
              <a:rPr lang="de-DE" sz="3200" dirty="0">
                <a:latin typeface="+mj-lt"/>
                <a:cs typeface="Arial" pitchFamily="34" charset="0"/>
              </a:rPr>
              <a:t>und integrierter Pflanzenschutz </a:t>
            </a:r>
          </a:p>
        </p:txBody>
      </p:sp>
      <p:grpSp>
        <p:nvGrpSpPr>
          <p:cNvPr id="2" name="Gruppieren 12"/>
          <p:cNvGrpSpPr/>
          <p:nvPr/>
        </p:nvGrpSpPr>
        <p:grpSpPr>
          <a:xfrm>
            <a:off x="467544" y="1772816"/>
            <a:ext cx="8280920" cy="4418860"/>
            <a:chOff x="429444" y="1787674"/>
            <a:chExt cx="8280920" cy="4418860"/>
          </a:xfrm>
        </p:grpSpPr>
        <p:pic>
          <p:nvPicPr>
            <p:cNvPr id="12" name="Grafik 11" descr="Abb.2_Entscheidungsbaum_Hommel JKI.jpg"/>
            <p:cNvPicPr>
              <a:picLocks noChangeAspect="1"/>
            </p:cNvPicPr>
            <p:nvPr/>
          </p:nvPicPr>
          <p:blipFill>
            <a:blip r:embed="rId4" cstate="print"/>
            <a:stretch>
              <a:fillRect/>
            </a:stretch>
          </p:blipFill>
          <p:spPr>
            <a:xfrm>
              <a:off x="645468" y="1787674"/>
              <a:ext cx="5472608" cy="3975110"/>
            </a:xfrm>
            <a:prstGeom prst="rect">
              <a:avLst/>
            </a:prstGeom>
            <a:ln>
              <a:solidFill>
                <a:schemeClr val="accent3"/>
              </a:solidFill>
            </a:ln>
          </p:spPr>
        </p:pic>
        <p:sp>
          <p:nvSpPr>
            <p:cNvPr id="11" name="Textfeld 10"/>
            <p:cNvSpPr txBox="1"/>
            <p:nvPr/>
          </p:nvSpPr>
          <p:spPr>
            <a:xfrm>
              <a:off x="429444" y="5867980"/>
              <a:ext cx="8280920" cy="338554"/>
            </a:xfrm>
            <a:prstGeom prst="rect">
              <a:avLst/>
            </a:prstGeom>
            <a:noFill/>
          </p:spPr>
          <p:txBody>
            <a:bodyPr wrap="square" rtlCol="0">
              <a:spAutoFit/>
            </a:bodyPr>
            <a:lstStyle/>
            <a:p>
              <a:r>
                <a:rPr lang="de-DE" sz="1600" dirty="0"/>
                <a:t>Entscheidungsbaum für den integrierten Pflanzenschutz im Sektor Vorratsschutz</a:t>
              </a:r>
            </a:p>
          </p:txBody>
        </p:sp>
      </p:grpSp>
      <p:grpSp>
        <p:nvGrpSpPr>
          <p:cNvPr id="3" name="Gruppieren 17"/>
          <p:cNvGrpSpPr/>
          <p:nvPr/>
        </p:nvGrpSpPr>
        <p:grpSpPr>
          <a:xfrm>
            <a:off x="6516216" y="1628800"/>
            <a:ext cx="2460354" cy="4039418"/>
            <a:chOff x="6876256" y="1556792"/>
            <a:chExt cx="2460354" cy="4039418"/>
          </a:xfrm>
          <a:solidFill>
            <a:schemeClr val="accent3">
              <a:lumMod val="60000"/>
              <a:lumOff val="40000"/>
            </a:schemeClr>
          </a:solidFill>
        </p:grpSpPr>
        <p:sp>
          <p:nvSpPr>
            <p:cNvPr id="10" name="Textfeld 9"/>
            <p:cNvSpPr txBox="1"/>
            <p:nvPr/>
          </p:nvSpPr>
          <p:spPr>
            <a:xfrm>
              <a:off x="6876256" y="1556792"/>
              <a:ext cx="2460354" cy="646331"/>
            </a:xfrm>
            <a:prstGeom prst="rect">
              <a:avLst/>
            </a:prstGeom>
            <a:grpFill/>
            <a:ln w="28575">
              <a:solidFill>
                <a:schemeClr val="accent2"/>
              </a:solidFill>
            </a:ln>
          </p:spPr>
          <p:txBody>
            <a:bodyPr wrap="none" rtlCol="0">
              <a:spAutoFit/>
            </a:bodyPr>
            <a:lstStyle/>
            <a:p>
              <a:r>
                <a:rPr lang="de-DE" sz="3600" dirty="0"/>
                <a:t>Vermeidung</a:t>
              </a:r>
            </a:p>
          </p:txBody>
        </p:sp>
        <p:sp>
          <p:nvSpPr>
            <p:cNvPr id="14" name="Textfeld 13"/>
            <p:cNvSpPr txBox="1"/>
            <p:nvPr/>
          </p:nvSpPr>
          <p:spPr>
            <a:xfrm>
              <a:off x="7092280" y="3068960"/>
              <a:ext cx="2093522" cy="461665"/>
            </a:xfrm>
            <a:prstGeom prst="rect">
              <a:avLst/>
            </a:prstGeom>
            <a:grpFill/>
            <a:ln w="19050">
              <a:solidFill>
                <a:schemeClr val="accent2"/>
              </a:solidFill>
              <a:prstDash val="lgDash"/>
            </a:ln>
          </p:spPr>
          <p:txBody>
            <a:bodyPr wrap="none" rtlCol="0">
              <a:spAutoFit/>
            </a:bodyPr>
            <a:lstStyle/>
            <a:p>
              <a:r>
                <a:rPr lang="de-DE" sz="2400" dirty="0"/>
                <a:t>Früherkennung</a:t>
              </a:r>
            </a:p>
          </p:txBody>
        </p:sp>
        <p:sp>
          <p:nvSpPr>
            <p:cNvPr id="15" name="Textfeld 14"/>
            <p:cNvSpPr txBox="1"/>
            <p:nvPr/>
          </p:nvSpPr>
          <p:spPr>
            <a:xfrm>
              <a:off x="7452320" y="4365104"/>
              <a:ext cx="1363387" cy="1231106"/>
            </a:xfrm>
            <a:prstGeom prst="rect">
              <a:avLst/>
            </a:prstGeom>
            <a:grpFill/>
            <a:ln w="19050">
              <a:solidFill>
                <a:schemeClr val="accent2"/>
              </a:solidFill>
              <a:prstDash val="sysDot"/>
            </a:ln>
          </p:spPr>
          <p:txBody>
            <a:bodyPr wrap="none" rtlCol="0">
              <a:spAutoFit/>
            </a:bodyPr>
            <a:lstStyle/>
            <a:p>
              <a:r>
                <a:rPr lang="de-DE" dirty="0"/>
                <a:t>Bekämpfung</a:t>
              </a:r>
            </a:p>
            <a:p>
              <a:pPr algn="ctr"/>
              <a:r>
                <a:rPr lang="de-DE" sz="1400" dirty="0"/>
                <a:t>biologisch</a:t>
              </a:r>
            </a:p>
            <a:p>
              <a:pPr algn="ctr"/>
              <a:r>
                <a:rPr lang="de-DE" sz="1400" dirty="0"/>
                <a:t>biotechnisch</a:t>
              </a:r>
            </a:p>
            <a:p>
              <a:pPr algn="ctr"/>
              <a:r>
                <a:rPr lang="de-DE" sz="1400" dirty="0"/>
                <a:t>physikalisch</a:t>
              </a:r>
            </a:p>
            <a:p>
              <a:pPr algn="ctr"/>
              <a:r>
                <a:rPr lang="de-DE" sz="1400" i="1" dirty="0"/>
                <a:t>chemisch</a:t>
              </a:r>
            </a:p>
          </p:txBody>
        </p:sp>
        <p:sp>
          <p:nvSpPr>
            <p:cNvPr id="16" name="Pfeil nach unten 15"/>
            <p:cNvSpPr/>
            <p:nvPr/>
          </p:nvSpPr>
          <p:spPr>
            <a:xfrm>
              <a:off x="7884368" y="2420888"/>
              <a:ext cx="484632" cy="576064"/>
            </a:xfrm>
            <a:prstGeom prst="downArrow">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unten 16"/>
            <p:cNvSpPr/>
            <p:nvPr/>
          </p:nvSpPr>
          <p:spPr>
            <a:xfrm>
              <a:off x="7884368" y="3717032"/>
              <a:ext cx="484632" cy="576064"/>
            </a:xfrm>
            <a:prstGeom prst="downArrow">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8" name="Fußzeilenplatzhalter 17"/>
          <p:cNvSpPr>
            <a:spLocks noGrp="1"/>
          </p:cNvSpPr>
          <p:nvPr>
            <p:ph type="ftr" sz="quarter" idx="11"/>
          </p:nvPr>
        </p:nvSpPr>
        <p:spPr/>
        <p:txBody>
          <a:bodyPr/>
          <a:lstStyle/>
          <a:p>
            <a:r>
              <a:rPr lang="de-DE" smtClean="0"/>
              <a:t>www.netzwerk-vorratsschutz.de</a:t>
            </a:r>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6516216" y="6309320"/>
            <a:ext cx="2133600" cy="365125"/>
          </a:xfrm>
        </p:spPr>
        <p:txBody>
          <a:bodyPr/>
          <a:lstStyle/>
          <a:p>
            <a:fld id="{519EEFF2-5F06-4A2E-AF46-E47E18685BEE}" type="slidenum">
              <a:rPr lang="de-DE" smtClean="0"/>
              <a:pPr/>
              <a:t>14</a:t>
            </a:fld>
            <a:endParaRPr lang="de-DE" dirty="0"/>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9" name="Untertitel 4"/>
          <p:cNvSpPr txBox="1">
            <a:spLocks/>
          </p:cNvSpPr>
          <p:nvPr/>
        </p:nvSpPr>
        <p:spPr bwMode="auto">
          <a:xfrm>
            <a:off x="1259632" y="476672"/>
            <a:ext cx="7488832" cy="62399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a:spcBef>
                <a:spcPct val="20000"/>
              </a:spcBef>
              <a:defRPr/>
            </a:pPr>
            <a:r>
              <a:rPr lang="de-DE" sz="3200" dirty="0">
                <a:latin typeface="+mj-lt"/>
                <a:cs typeface="Arial" pitchFamily="34" charset="0"/>
              </a:rPr>
              <a:t>Gute fachliche Praxis </a:t>
            </a:r>
          </a:p>
          <a:p>
            <a:pPr lvl="0" algn="ctr">
              <a:spcBef>
                <a:spcPct val="20000"/>
              </a:spcBef>
              <a:defRPr/>
            </a:pPr>
            <a:r>
              <a:rPr lang="de-DE" sz="3200" dirty="0">
                <a:latin typeface="+mj-lt"/>
                <a:cs typeface="Arial" pitchFamily="34" charset="0"/>
              </a:rPr>
              <a:t>und integrierter Pflanzenschutz </a:t>
            </a:r>
          </a:p>
        </p:txBody>
      </p:sp>
      <p:pic>
        <p:nvPicPr>
          <p:cNvPr id="12" name="Grafik 11" descr="Abb.2_Entscheidungsbaum_Hommel JKI.jpg"/>
          <p:cNvPicPr>
            <a:picLocks noChangeAspect="1"/>
          </p:cNvPicPr>
          <p:nvPr/>
        </p:nvPicPr>
        <p:blipFill>
          <a:blip r:embed="rId4" cstate="print"/>
          <a:stretch>
            <a:fillRect/>
          </a:stretch>
        </p:blipFill>
        <p:spPr>
          <a:xfrm>
            <a:off x="683568" y="1772816"/>
            <a:ext cx="5472608" cy="3975110"/>
          </a:xfrm>
          <a:prstGeom prst="rect">
            <a:avLst/>
          </a:prstGeom>
          <a:ln>
            <a:solidFill>
              <a:schemeClr val="accent3"/>
            </a:solidFill>
          </a:ln>
        </p:spPr>
      </p:pic>
      <p:sp>
        <p:nvSpPr>
          <p:cNvPr id="10" name="Textfeld 9"/>
          <p:cNvSpPr txBox="1"/>
          <p:nvPr/>
        </p:nvSpPr>
        <p:spPr>
          <a:xfrm>
            <a:off x="6516216" y="1628800"/>
            <a:ext cx="2460354" cy="646331"/>
          </a:xfrm>
          <a:prstGeom prst="rect">
            <a:avLst/>
          </a:prstGeom>
          <a:solidFill>
            <a:schemeClr val="accent3">
              <a:lumMod val="60000"/>
              <a:lumOff val="40000"/>
            </a:schemeClr>
          </a:solidFill>
          <a:ln w="28575">
            <a:solidFill>
              <a:schemeClr val="accent2"/>
            </a:solidFill>
          </a:ln>
        </p:spPr>
        <p:txBody>
          <a:bodyPr wrap="none" rtlCol="0">
            <a:spAutoFit/>
          </a:bodyPr>
          <a:lstStyle/>
          <a:p>
            <a:r>
              <a:rPr lang="de-DE" sz="3600" dirty="0"/>
              <a:t>Vermeidung</a:t>
            </a:r>
          </a:p>
        </p:txBody>
      </p:sp>
      <p:sp>
        <p:nvSpPr>
          <p:cNvPr id="19" name="Textfeld 18"/>
          <p:cNvSpPr txBox="1"/>
          <p:nvPr/>
        </p:nvSpPr>
        <p:spPr>
          <a:xfrm>
            <a:off x="6516216" y="2636912"/>
            <a:ext cx="2320122" cy="3416320"/>
          </a:xfrm>
          <a:prstGeom prst="rect">
            <a:avLst/>
          </a:prstGeom>
          <a:noFill/>
        </p:spPr>
        <p:txBody>
          <a:bodyPr wrap="none" rtlCol="0">
            <a:spAutoFit/>
          </a:bodyPr>
          <a:lstStyle/>
          <a:p>
            <a:pPr>
              <a:buFont typeface="Wingdings" pitchFamily="2" charset="2"/>
              <a:buChar char="Ø"/>
            </a:pPr>
            <a:r>
              <a:rPr lang="de-DE" dirty="0"/>
              <a:t>Geeignete Bauweise</a:t>
            </a:r>
          </a:p>
          <a:p>
            <a:endParaRPr lang="de-DE" dirty="0"/>
          </a:p>
          <a:p>
            <a:pPr>
              <a:buFont typeface="Wingdings" pitchFamily="2" charset="2"/>
              <a:buChar char="Ø"/>
            </a:pPr>
            <a:r>
              <a:rPr lang="de-DE" dirty="0"/>
              <a:t>Rohwareninspektion</a:t>
            </a:r>
          </a:p>
          <a:p>
            <a:endParaRPr lang="de-DE" dirty="0"/>
          </a:p>
          <a:p>
            <a:pPr>
              <a:buFont typeface="Wingdings" pitchFamily="2" charset="2"/>
              <a:buChar char="Ø"/>
            </a:pPr>
            <a:r>
              <a:rPr lang="de-DE" dirty="0" smtClean="0"/>
              <a:t>Reinigung</a:t>
            </a:r>
          </a:p>
          <a:p>
            <a:endParaRPr lang="de-DE" dirty="0" smtClean="0"/>
          </a:p>
          <a:p>
            <a:pPr>
              <a:buFont typeface="Wingdings" pitchFamily="2" charset="2"/>
              <a:buChar char="Ø"/>
            </a:pPr>
            <a:r>
              <a:rPr lang="de-DE" dirty="0" smtClean="0"/>
              <a:t>Trocknung</a:t>
            </a:r>
          </a:p>
          <a:p>
            <a:endParaRPr lang="de-DE" dirty="0" smtClean="0"/>
          </a:p>
          <a:p>
            <a:pPr>
              <a:buFont typeface="Wingdings" pitchFamily="2" charset="2"/>
              <a:buChar char="Ø"/>
            </a:pPr>
            <a:r>
              <a:rPr lang="de-DE" dirty="0" smtClean="0"/>
              <a:t>Kühlung</a:t>
            </a:r>
            <a:endParaRPr lang="de-DE" dirty="0"/>
          </a:p>
          <a:p>
            <a:endParaRPr lang="de-DE" dirty="0"/>
          </a:p>
          <a:p>
            <a:pPr>
              <a:buFont typeface="Wingdings" pitchFamily="2" charset="2"/>
              <a:buChar char="Ø"/>
            </a:pPr>
            <a:r>
              <a:rPr lang="de-DE" dirty="0"/>
              <a:t>Hygienemaßnahmen</a:t>
            </a:r>
          </a:p>
          <a:p>
            <a:pPr>
              <a:buFont typeface="Wingdings" pitchFamily="2" charset="2"/>
              <a:buChar char="Ø"/>
            </a:pPr>
            <a:endParaRPr lang="de-DE" dirty="0"/>
          </a:p>
        </p:txBody>
      </p:sp>
      <p:sp>
        <p:nvSpPr>
          <p:cNvPr id="8" name="Fußzeilenplatzhalter 7"/>
          <p:cNvSpPr>
            <a:spLocks noGrp="1"/>
          </p:cNvSpPr>
          <p:nvPr>
            <p:ph type="ftr" sz="quarter" idx="11"/>
          </p:nvPr>
        </p:nvSpPr>
        <p:spPr/>
        <p:txBody>
          <a:bodyPr/>
          <a:lstStyle/>
          <a:p>
            <a:r>
              <a:rPr lang="de-DE" smtClean="0"/>
              <a:t>www.netzwerk-vorratsschutz.de</a:t>
            </a:r>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81000" y="1600200"/>
            <a:ext cx="8382000" cy="4495800"/>
          </a:xfrm>
          <a:prstGeom prst="rect">
            <a:avLst/>
          </a:prstGeom>
          <a:solidFill>
            <a:schemeClr val="accent3">
              <a:lumMod val="20000"/>
              <a:lumOff val="80000"/>
            </a:schemeClr>
          </a:solidFill>
          <a:ln w="19050">
            <a:noFill/>
          </a:ln>
        </p:spPr>
        <p:txBody>
          <a:bodyPr wrap="square" rtlCol="0">
            <a:spAutoFit/>
          </a:bodyPr>
          <a:lstStyle/>
          <a:p>
            <a:endParaRPr lang="de-DE" dirty="0"/>
          </a:p>
        </p:txBody>
      </p:sp>
      <p:sp>
        <p:nvSpPr>
          <p:cNvPr id="2" name="Titel 1"/>
          <p:cNvSpPr>
            <a:spLocks noGrp="1"/>
          </p:cNvSpPr>
          <p:nvPr>
            <p:ph type="title"/>
          </p:nvPr>
        </p:nvSpPr>
        <p:spPr>
          <a:xfrm>
            <a:off x="609600" y="304800"/>
            <a:ext cx="8229600" cy="1143000"/>
          </a:xfrm>
        </p:spPr>
        <p:txBody>
          <a:bodyPr>
            <a:noAutofit/>
          </a:bodyPr>
          <a:lstStyle/>
          <a:p>
            <a:r>
              <a:rPr lang="de-DE" sz="3200" dirty="0"/>
              <a:t>Wo können die Schädlinge </a:t>
            </a:r>
            <a:br>
              <a:rPr lang="de-DE" sz="3200" dirty="0"/>
            </a:br>
            <a:r>
              <a:rPr lang="de-DE" sz="3200" dirty="0"/>
              <a:t>herkommen?</a:t>
            </a:r>
          </a:p>
        </p:txBody>
      </p:sp>
      <p:sp>
        <p:nvSpPr>
          <p:cNvPr id="4" name="Foliennummernplatzhalter 3"/>
          <p:cNvSpPr>
            <a:spLocks noGrp="1"/>
          </p:cNvSpPr>
          <p:nvPr>
            <p:ph type="sldNum" sz="quarter" idx="12"/>
          </p:nvPr>
        </p:nvSpPr>
        <p:spPr/>
        <p:txBody>
          <a:bodyPr/>
          <a:lstStyle/>
          <a:p>
            <a:fld id="{519EEFF2-5F06-4A2E-AF46-E47E18685BEE}" type="slidenum">
              <a:rPr lang="de-DE" smtClean="0"/>
              <a:pPr/>
              <a:t>15</a:t>
            </a:fld>
            <a:endParaRPr lang="de-DE" dirty="0"/>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13" name="Inhaltsplatzhalter 12"/>
          <p:cNvSpPr>
            <a:spLocks noGrp="1"/>
          </p:cNvSpPr>
          <p:nvPr>
            <p:ph idx="1"/>
          </p:nvPr>
        </p:nvSpPr>
        <p:spPr/>
        <p:txBody>
          <a:bodyPr>
            <a:normAutofit lnSpcReduction="10000"/>
          </a:bodyPr>
          <a:lstStyle/>
          <a:p>
            <a:pPr marL="342900" lvl="1" indent="-342900">
              <a:spcAft>
                <a:spcPts val="1200"/>
              </a:spcAft>
              <a:buFont typeface="Wingdings" pitchFamily="2" charset="2"/>
              <a:buChar char="Ø"/>
            </a:pPr>
            <a:endParaRPr lang="de-DE" dirty="0"/>
          </a:p>
          <a:p>
            <a:pPr marL="342900" lvl="1" indent="-342900">
              <a:spcAft>
                <a:spcPts val="1200"/>
              </a:spcAft>
              <a:buFont typeface="Wingdings" pitchFamily="2" charset="2"/>
              <a:buChar char="Ø"/>
            </a:pPr>
            <a:r>
              <a:rPr lang="de-DE" dirty="0" smtClean="0"/>
              <a:t>Aus einem latenten </a:t>
            </a:r>
            <a:r>
              <a:rPr lang="de-DE" dirty="0" err="1" smtClean="0"/>
              <a:t>Befallsherd</a:t>
            </a:r>
            <a:r>
              <a:rPr lang="de-DE" dirty="0" smtClean="0"/>
              <a:t> im Lager</a:t>
            </a:r>
            <a:endParaRPr lang="de-DE" dirty="0"/>
          </a:p>
          <a:p>
            <a:pPr marL="342900" lvl="1" indent="-342900">
              <a:spcAft>
                <a:spcPts val="1200"/>
              </a:spcAft>
              <a:buNone/>
            </a:pPr>
            <a:r>
              <a:rPr lang="de-DE" dirty="0"/>
              <a:t>			</a:t>
            </a:r>
            <a:r>
              <a:rPr lang="de-DE" dirty="0" smtClean="0">
                <a:solidFill>
                  <a:srgbClr val="C0504D"/>
                </a:solidFill>
              </a:rPr>
              <a:t>Hygiene verbessern</a:t>
            </a:r>
            <a:endParaRPr lang="de-DE" dirty="0">
              <a:solidFill>
                <a:schemeClr val="accent2"/>
              </a:solidFill>
            </a:endParaRPr>
          </a:p>
          <a:p>
            <a:pPr marL="342900" lvl="1" indent="-342900">
              <a:spcAft>
                <a:spcPts val="1200"/>
              </a:spcAft>
              <a:buFont typeface="Wingdings" pitchFamily="2" charset="2"/>
              <a:buChar char="Ø"/>
            </a:pPr>
            <a:r>
              <a:rPr lang="de-DE" dirty="0"/>
              <a:t>Aus </a:t>
            </a:r>
            <a:r>
              <a:rPr lang="de-DE" dirty="0" smtClean="0"/>
              <a:t>dem befallenen </a:t>
            </a:r>
            <a:r>
              <a:rPr lang="de-DE" dirty="0" err="1" smtClean="0"/>
              <a:t>Erntegut</a:t>
            </a:r>
            <a:endParaRPr lang="de-DE" dirty="0"/>
          </a:p>
          <a:p>
            <a:pPr marL="342900" lvl="1" indent="-342900">
              <a:spcAft>
                <a:spcPts val="1200"/>
              </a:spcAft>
              <a:buNone/>
            </a:pPr>
            <a:r>
              <a:rPr lang="de-DE" dirty="0"/>
              <a:t>			</a:t>
            </a:r>
            <a:r>
              <a:rPr lang="de-DE" dirty="0" smtClean="0">
                <a:solidFill>
                  <a:schemeClr val="accent2"/>
                </a:solidFill>
              </a:rPr>
              <a:t>Inspektion verbessern!</a:t>
            </a:r>
            <a:r>
              <a:rPr lang="de-DE" dirty="0" smtClean="0">
                <a:solidFill>
                  <a:srgbClr val="C0504D"/>
                </a:solidFill>
              </a:rPr>
              <a:t>!</a:t>
            </a:r>
            <a:endParaRPr lang="de-DE" dirty="0">
              <a:solidFill>
                <a:srgbClr val="C0504D"/>
              </a:solidFill>
            </a:endParaRPr>
          </a:p>
          <a:p>
            <a:pPr marL="342900" lvl="1" indent="-342900">
              <a:spcAft>
                <a:spcPts val="1200"/>
              </a:spcAft>
              <a:buFont typeface="Wingdings" pitchFamily="2" charset="2"/>
              <a:buChar char="Ø"/>
            </a:pPr>
            <a:r>
              <a:rPr lang="de-DE" dirty="0"/>
              <a:t>Aus der Nachbarschaft des Lagers</a:t>
            </a:r>
          </a:p>
          <a:p>
            <a:pPr marL="342900" lvl="1" indent="-342900">
              <a:spcAft>
                <a:spcPts val="1200"/>
              </a:spcAft>
              <a:buNone/>
            </a:pPr>
            <a:r>
              <a:rPr lang="de-DE" dirty="0"/>
              <a:t>			</a:t>
            </a:r>
            <a:r>
              <a:rPr lang="de-DE" dirty="0">
                <a:solidFill>
                  <a:srgbClr val="C0504D"/>
                </a:solidFill>
              </a:rPr>
              <a:t>Baugestaltung verbessern!</a:t>
            </a:r>
          </a:p>
          <a:p>
            <a:endParaRPr lang="de-DE" dirty="0"/>
          </a:p>
        </p:txBody>
      </p:sp>
      <p:sp>
        <p:nvSpPr>
          <p:cNvPr id="9" name="Pfeil nach rechts 8"/>
          <p:cNvSpPr/>
          <p:nvPr/>
        </p:nvSpPr>
        <p:spPr>
          <a:xfrm>
            <a:off x="914400" y="2895600"/>
            <a:ext cx="978408" cy="484632"/>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rechts 9"/>
          <p:cNvSpPr/>
          <p:nvPr/>
        </p:nvSpPr>
        <p:spPr>
          <a:xfrm>
            <a:off x="914400" y="5334000"/>
            <a:ext cx="978408" cy="484632"/>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rechts 10"/>
          <p:cNvSpPr/>
          <p:nvPr/>
        </p:nvSpPr>
        <p:spPr>
          <a:xfrm>
            <a:off x="914400" y="4114800"/>
            <a:ext cx="978408" cy="484632"/>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Bild 11" descr="Käfer aus Mühle von Georg Gress_10.12.2019.jpg"/>
          <p:cNvPicPr>
            <a:picLocks noChangeAspect="1"/>
          </p:cNvPicPr>
          <p:nvPr/>
        </p:nvPicPr>
        <p:blipFill>
          <a:blip r:embed="rId4" cstate="print"/>
          <a:srcRect l="22414" t="27586" r="18965"/>
          <a:stretch>
            <a:fillRect/>
          </a:stretch>
        </p:blipFill>
        <p:spPr>
          <a:xfrm>
            <a:off x="6444208" y="3501008"/>
            <a:ext cx="2385181" cy="2209800"/>
          </a:xfrm>
          <a:prstGeom prst="rect">
            <a:avLst/>
          </a:prstGeom>
        </p:spPr>
      </p:pic>
      <p:pic>
        <p:nvPicPr>
          <p:cNvPr id="14" name="Bild 13" descr="Plodia interpunctella (13)_2012_Lightroom.jpg"/>
          <p:cNvPicPr>
            <a:picLocks noChangeAspect="1"/>
          </p:cNvPicPr>
          <p:nvPr/>
        </p:nvPicPr>
        <p:blipFill>
          <a:blip r:embed="rId5" cstate="print"/>
          <a:stretch>
            <a:fillRect/>
          </a:stretch>
        </p:blipFill>
        <p:spPr>
          <a:xfrm>
            <a:off x="6876256" y="1196752"/>
            <a:ext cx="1981200" cy="1981200"/>
          </a:xfrm>
          <a:prstGeom prst="rect">
            <a:avLst/>
          </a:prstGeom>
        </p:spPr>
      </p:pic>
      <p:sp>
        <p:nvSpPr>
          <p:cNvPr id="15" name="Fußzeilenplatzhalter 14"/>
          <p:cNvSpPr>
            <a:spLocks noGrp="1"/>
          </p:cNvSpPr>
          <p:nvPr>
            <p:ph type="ftr" sz="quarter" idx="11"/>
          </p:nvPr>
        </p:nvSpPr>
        <p:spPr/>
        <p:txBody>
          <a:bodyPr/>
          <a:lstStyle/>
          <a:p>
            <a:r>
              <a:rPr lang="de-DE" smtClean="0"/>
              <a:t>www.netzwerk-vorratsschutz.de</a:t>
            </a:r>
            <a:endParaRPr lang="de-DE"/>
          </a:p>
        </p:txBody>
      </p:sp>
      <p:sp>
        <p:nvSpPr>
          <p:cNvPr id="16" name="Textfeld 15"/>
          <p:cNvSpPr txBox="1"/>
          <p:nvPr/>
        </p:nvSpPr>
        <p:spPr>
          <a:xfrm>
            <a:off x="6019800" y="6019800"/>
            <a:ext cx="1719084" cy="261610"/>
          </a:xfrm>
          <a:prstGeom prst="rect">
            <a:avLst/>
          </a:prstGeom>
          <a:noFill/>
        </p:spPr>
        <p:txBody>
          <a:bodyPr wrap="none" rtlCol="0">
            <a:spAutoFit/>
          </a:bodyPr>
          <a:lstStyle/>
          <a:p>
            <a:r>
              <a:rPr lang="de-DE" sz="1100" dirty="0" smtClean="0"/>
              <a:t>©verändert nach Adler</a:t>
            </a:r>
            <a:r>
              <a:rPr lang="de-DE" sz="1100" dirty="0"/>
              <a:t>, JKI</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200" dirty="0"/>
              <a:t>Rohwareninspektion</a:t>
            </a:r>
          </a:p>
        </p:txBody>
      </p:sp>
      <p:sp>
        <p:nvSpPr>
          <p:cNvPr id="14" name="Inhaltsplatzhalter 13"/>
          <p:cNvSpPr>
            <a:spLocks noGrp="1"/>
          </p:cNvSpPr>
          <p:nvPr>
            <p:ph idx="1"/>
          </p:nvPr>
        </p:nvSpPr>
        <p:spPr/>
        <p:txBody>
          <a:bodyPr>
            <a:normAutofit/>
          </a:bodyPr>
          <a:lstStyle/>
          <a:p>
            <a:pPr>
              <a:buFont typeface="Wingdings" pitchFamily="2" charset="2"/>
              <a:buChar char="Ø"/>
            </a:pPr>
            <a:r>
              <a:rPr lang="de-DE" dirty="0" smtClean="0"/>
              <a:t>Rohwareninspektion</a:t>
            </a:r>
          </a:p>
          <a:p>
            <a:pPr>
              <a:buFont typeface="Wingdings" pitchFamily="2" charset="2"/>
              <a:buChar char="Ø"/>
            </a:pPr>
            <a:r>
              <a:rPr lang="de-DE" dirty="0"/>
              <a:t>Reinigung der Ware (Besatz!)</a:t>
            </a:r>
          </a:p>
        </p:txBody>
      </p:sp>
      <p:sp>
        <p:nvSpPr>
          <p:cNvPr id="4" name="Foliennummernplatzhalter 3"/>
          <p:cNvSpPr>
            <a:spLocks noGrp="1"/>
          </p:cNvSpPr>
          <p:nvPr>
            <p:ph type="sldNum" sz="quarter" idx="12"/>
          </p:nvPr>
        </p:nvSpPr>
        <p:spPr/>
        <p:txBody>
          <a:bodyPr/>
          <a:lstStyle/>
          <a:p>
            <a:fld id="{519EEFF2-5F06-4A2E-AF46-E47E18685BEE}" type="slidenum">
              <a:rPr lang="de-DE" smtClean="0"/>
              <a:pPr/>
              <a:t>16</a:t>
            </a:fld>
            <a:endParaRPr lang="de-DE"/>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8" name="Textfeld 7"/>
          <p:cNvSpPr txBox="1"/>
          <p:nvPr/>
        </p:nvSpPr>
        <p:spPr>
          <a:xfrm>
            <a:off x="7524328" y="260648"/>
            <a:ext cx="1351652" cy="369332"/>
          </a:xfrm>
          <a:prstGeom prst="rect">
            <a:avLst/>
          </a:prstGeom>
          <a:solidFill>
            <a:srgbClr val="FFFFFF"/>
          </a:solidFill>
          <a:ln>
            <a:solidFill>
              <a:srgbClr val="000000"/>
            </a:solidFill>
          </a:ln>
        </p:spPr>
        <p:txBody>
          <a:bodyPr wrap="none" rtlCol="0">
            <a:spAutoFit/>
          </a:bodyPr>
          <a:lstStyle/>
          <a:p>
            <a:r>
              <a:rPr lang="de-DE" b="1" dirty="0"/>
              <a:t>Vermeidung</a:t>
            </a:r>
          </a:p>
        </p:txBody>
      </p:sp>
      <p:pic>
        <p:nvPicPr>
          <p:cNvPr id="9" name="Picture 5" descr="O:\OEPV\Projekte\VSnet 2018 - 2021\Bilder\Demobetriebe\Demobetrieb 1 Kunstmühle Landshut\Besichtigung 25.09.2018_Fotos von Hommel\P9251187.JPG"/>
          <p:cNvPicPr>
            <a:picLocks noChangeAspect="1" noChangeArrowheads="1"/>
          </p:cNvPicPr>
          <p:nvPr/>
        </p:nvPicPr>
        <p:blipFill>
          <a:blip r:embed="rId4" cstate="print"/>
          <a:srcRect/>
          <a:stretch>
            <a:fillRect/>
          </a:stretch>
        </p:blipFill>
        <p:spPr bwMode="auto">
          <a:xfrm>
            <a:off x="755576" y="3573016"/>
            <a:ext cx="3593373" cy="2695029"/>
          </a:xfrm>
          <a:prstGeom prst="rect">
            <a:avLst/>
          </a:prstGeom>
          <a:noFill/>
        </p:spPr>
      </p:pic>
      <p:pic>
        <p:nvPicPr>
          <p:cNvPr id="10" name="Picture 6" descr="O:\OEPV\Projekte\VSnet 2018 - 2021\Bilder\Demobetriebe\Demobetrieb 1 Kunstmühle Landshut\Besichtigung 25.09.2018_Fotos von Hommel\P9251196.JPG"/>
          <p:cNvPicPr>
            <a:picLocks noChangeAspect="1" noChangeArrowheads="1"/>
          </p:cNvPicPr>
          <p:nvPr/>
        </p:nvPicPr>
        <p:blipFill>
          <a:blip r:embed="rId5" cstate="print"/>
          <a:srcRect/>
          <a:stretch>
            <a:fillRect/>
          </a:stretch>
        </p:blipFill>
        <p:spPr bwMode="auto">
          <a:xfrm>
            <a:off x="4716016" y="3645024"/>
            <a:ext cx="3494518" cy="2620888"/>
          </a:xfrm>
          <a:prstGeom prst="rect">
            <a:avLst/>
          </a:prstGeom>
          <a:noFill/>
        </p:spPr>
      </p:pic>
      <p:sp>
        <p:nvSpPr>
          <p:cNvPr id="11" name="Fußzeilenplatzhalter 10"/>
          <p:cNvSpPr>
            <a:spLocks noGrp="1"/>
          </p:cNvSpPr>
          <p:nvPr>
            <p:ph type="ftr" sz="quarter" idx="11"/>
          </p:nvPr>
        </p:nvSpPr>
        <p:spPr/>
        <p:txBody>
          <a:bodyPr/>
          <a:lstStyle/>
          <a:p>
            <a:r>
              <a:rPr lang="de-DE" smtClean="0"/>
              <a:t>www.netzwerk-vorratsschutz.de</a:t>
            </a:r>
            <a:endParaRPr lang="de-DE"/>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200" dirty="0"/>
              <a:t>Kühlung Trocknung</a:t>
            </a:r>
          </a:p>
        </p:txBody>
      </p:sp>
      <p:sp>
        <p:nvSpPr>
          <p:cNvPr id="14" name="Inhaltsplatzhalter 13"/>
          <p:cNvSpPr>
            <a:spLocks noGrp="1"/>
          </p:cNvSpPr>
          <p:nvPr>
            <p:ph sz="half" idx="1"/>
          </p:nvPr>
        </p:nvSpPr>
        <p:spPr/>
        <p:txBody>
          <a:bodyPr>
            <a:noAutofit/>
          </a:bodyPr>
          <a:lstStyle/>
          <a:p>
            <a:pPr lvl="0">
              <a:buNone/>
            </a:pPr>
            <a:r>
              <a:rPr lang="de-DE" sz="1800" b="1" dirty="0"/>
              <a:t>lagerfähig einlagern</a:t>
            </a:r>
            <a:r>
              <a:rPr lang="de-DE" sz="1800" dirty="0"/>
              <a:t>: </a:t>
            </a:r>
          </a:p>
          <a:p>
            <a:pPr lvl="0">
              <a:buNone/>
            </a:pPr>
            <a:r>
              <a:rPr lang="de-DE" sz="1800" b="1" dirty="0" err="1">
                <a:solidFill>
                  <a:srgbClr val="FF0000"/>
                </a:solidFill>
              </a:rPr>
              <a:t>Reinigen-Trocknen-Kühlen</a:t>
            </a:r>
            <a:endParaRPr lang="de-DE" sz="1800" b="1" dirty="0">
              <a:solidFill>
                <a:srgbClr val="FF0000"/>
              </a:solidFill>
            </a:endParaRPr>
          </a:p>
          <a:p>
            <a:pPr lvl="0">
              <a:buFont typeface="Wingdings" pitchFamily="2" charset="2"/>
              <a:buChar char="Ø"/>
            </a:pPr>
            <a:r>
              <a:rPr lang="de-DE" sz="1800" dirty="0"/>
              <a:t>Schnelles Herunterkühlen auf Temperaturen, die die Massenvermehrung von Insekten, Milben und Mikroorganismen unterbindet oder verlangsamt  (&lt;14°C)</a:t>
            </a:r>
          </a:p>
          <a:p>
            <a:pPr lvl="0">
              <a:buFont typeface="Wingdings" pitchFamily="2" charset="2"/>
              <a:buChar char="Ø"/>
            </a:pPr>
            <a:r>
              <a:rPr lang="de-DE" sz="1800" dirty="0"/>
              <a:t>ausschließliche </a:t>
            </a:r>
            <a:r>
              <a:rPr lang="de-DE" sz="1800"/>
              <a:t>Einlagerung von trockenen </a:t>
            </a:r>
            <a:r>
              <a:rPr lang="de-DE" sz="1800" dirty="0"/>
              <a:t>Getreide (14 % Feuchtegehalt) zur Schaffung und Erhöhung der Lagerstabilität</a:t>
            </a:r>
          </a:p>
          <a:p>
            <a:pPr>
              <a:buFont typeface="Wingdings" pitchFamily="2" charset="2"/>
              <a:buChar char="Ø"/>
            </a:pPr>
            <a:r>
              <a:rPr lang="de-DE" sz="1800" dirty="0"/>
              <a:t>Ware nach Einlagerung glätten (keine Haufen, glatte ebene Oberflächen) </a:t>
            </a:r>
          </a:p>
          <a:p>
            <a:pPr>
              <a:buFont typeface="Wingdings" pitchFamily="2" charset="2"/>
              <a:buChar char="Ø"/>
            </a:pPr>
            <a:r>
              <a:rPr lang="de-DE" sz="1800" dirty="0"/>
              <a:t>Ware regelmäßig belüften und bewegen während der Lagerung</a:t>
            </a:r>
          </a:p>
        </p:txBody>
      </p:sp>
      <p:sp>
        <p:nvSpPr>
          <p:cNvPr id="11" name="Inhaltsplatzhalter 10"/>
          <p:cNvSpPr>
            <a:spLocks noGrp="1"/>
          </p:cNvSpPr>
          <p:nvPr>
            <p:ph sz="half" idx="2"/>
          </p:nvPr>
        </p:nvSpPr>
        <p:spPr/>
        <p:txBody>
          <a:bodyPr>
            <a:normAutofit/>
          </a:bodyPr>
          <a:lstStyle/>
          <a:p>
            <a:endParaRPr lang="de-DE" dirty="0"/>
          </a:p>
        </p:txBody>
      </p:sp>
      <p:sp>
        <p:nvSpPr>
          <p:cNvPr id="4" name="Foliennummernplatzhalter 3"/>
          <p:cNvSpPr>
            <a:spLocks noGrp="1"/>
          </p:cNvSpPr>
          <p:nvPr>
            <p:ph type="sldNum" sz="quarter" idx="12"/>
          </p:nvPr>
        </p:nvSpPr>
        <p:spPr/>
        <p:txBody>
          <a:bodyPr/>
          <a:lstStyle/>
          <a:p>
            <a:fld id="{519EEFF2-5F06-4A2E-AF46-E47E18685BEE}" type="slidenum">
              <a:rPr lang="de-DE" smtClean="0"/>
              <a:pPr/>
              <a:t>17</a:t>
            </a:fld>
            <a:endParaRPr lang="de-DE"/>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8" name="Textfeld 7"/>
          <p:cNvSpPr txBox="1"/>
          <p:nvPr/>
        </p:nvSpPr>
        <p:spPr>
          <a:xfrm>
            <a:off x="7524328" y="260648"/>
            <a:ext cx="1351652" cy="369332"/>
          </a:xfrm>
          <a:prstGeom prst="rect">
            <a:avLst/>
          </a:prstGeom>
          <a:solidFill>
            <a:srgbClr val="FFFFFF"/>
          </a:solidFill>
          <a:ln>
            <a:solidFill>
              <a:srgbClr val="000000"/>
            </a:solidFill>
          </a:ln>
        </p:spPr>
        <p:txBody>
          <a:bodyPr wrap="none" rtlCol="0">
            <a:spAutoFit/>
          </a:bodyPr>
          <a:lstStyle/>
          <a:p>
            <a:r>
              <a:rPr lang="de-DE" b="1" dirty="0"/>
              <a:t>Vermeidung</a:t>
            </a:r>
          </a:p>
        </p:txBody>
      </p:sp>
      <p:pic>
        <p:nvPicPr>
          <p:cNvPr id="10" name="Picture 2" descr="O:\OEPV\Projekte\VSnet 2018 - 2021\Bilder\FG Vorratsschutz\Kornkäfer_Weizen Adler.jpg"/>
          <p:cNvPicPr>
            <a:picLocks noChangeAspect="1" noChangeArrowheads="1"/>
          </p:cNvPicPr>
          <p:nvPr/>
        </p:nvPicPr>
        <p:blipFill>
          <a:blip r:embed="rId4" cstate="print"/>
          <a:srcRect/>
          <a:stretch>
            <a:fillRect/>
          </a:stretch>
        </p:blipFill>
        <p:spPr bwMode="auto">
          <a:xfrm>
            <a:off x="4716016" y="2276872"/>
            <a:ext cx="3804598" cy="3130818"/>
          </a:xfrm>
          <a:prstGeom prst="rect">
            <a:avLst/>
          </a:prstGeom>
          <a:noFill/>
        </p:spPr>
      </p:pic>
      <p:sp>
        <p:nvSpPr>
          <p:cNvPr id="12" name="Textfeld 11"/>
          <p:cNvSpPr txBox="1"/>
          <p:nvPr/>
        </p:nvSpPr>
        <p:spPr>
          <a:xfrm>
            <a:off x="7668344" y="5373216"/>
            <a:ext cx="830677" cy="261610"/>
          </a:xfrm>
          <a:prstGeom prst="rect">
            <a:avLst/>
          </a:prstGeom>
          <a:noFill/>
        </p:spPr>
        <p:txBody>
          <a:bodyPr wrap="none" rtlCol="0">
            <a:spAutoFit/>
          </a:bodyPr>
          <a:lstStyle/>
          <a:p>
            <a:r>
              <a:rPr lang="de-DE" sz="1100" dirty="0"/>
              <a:t>©Adler, JKI</a:t>
            </a:r>
          </a:p>
        </p:txBody>
      </p:sp>
      <p:sp>
        <p:nvSpPr>
          <p:cNvPr id="13" name="Fußzeilenplatzhalter 12"/>
          <p:cNvSpPr>
            <a:spLocks noGrp="1"/>
          </p:cNvSpPr>
          <p:nvPr>
            <p:ph type="ftr" sz="quarter" idx="11"/>
          </p:nvPr>
        </p:nvSpPr>
        <p:spPr/>
        <p:txBody>
          <a:bodyPr/>
          <a:lstStyle/>
          <a:p>
            <a:r>
              <a:rPr lang="de-DE" smtClean="0"/>
              <a:t>www.netzwerk-vorratsschutz.de</a:t>
            </a:r>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O:\OEPV\Projekte\VSnet 2018 - 2021\Tagungen_Veranstaltungen_Aktivitäten\Hofseminare\Hofseminar Velaro_07112019\Bilder\Bilder Nadine\IMG_1608.JPG"/>
          <p:cNvPicPr>
            <a:picLocks noChangeAspect="1" noChangeArrowheads="1"/>
          </p:cNvPicPr>
          <p:nvPr/>
        </p:nvPicPr>
        <p:blipFill>
          <a:blip r:embed="rId3" cstate="print"/>
          <a:srcRect l="44684" r="32282" b="46456"/>
          <a:stretch>
            <a:fillRect/>
          </a:stretch>
        </p:blipFill>
        <p:spPr bwMode="auto">
          <a:xfrm>
            <a:off x="251520" y="3068960"/>
            <a:ext cx="1872208" cy="3264024"/>
          </a:xfrm>
          <a:prstGeom prst="rect">
            <a:avLst/>
          </a:prstGeom>
          <a:noFill/>
        </p:spPr>
      </p:pic>
      <p:sp>
        <p:nvSpPr>
          <p:cNvPr id="2" name="Titel 1"/>
          <p:cNvSpPr>
            <a:spLocks noGrp="1"/>
          </p:cNvSpPr>
          <p:nvPr>
            <p:ph type="title"/>
          </p:nvPr>
        </p:nvSpPr>
        <p:spPr/>
        <p:txBody>
          <a:bodyPr>
            <a:noAutofit/>
          </a:bodyPr>
          <a:lstStyle/>
          <a:p>
            <a:r>
              <a:rPr lang="de-DE" sz="3200" dirty="0"/>
              <a:t>Hygienemaßnahmen</a:t>
            </a:r>
          </a:p>
        </p:txBody>
      </p:sp>
      <p:sp>
        <p:nvSpPr>
          <p:cNvPr id="4" name="Foliennummernplatzhalter 3"/>
          <p:cNvSpPr>
            <a:spLocks noGrp="1"/>
          </p:cNvSpPr>
          <p:nvPr>
            <p:ph type="sldNum" sz="quarter" idx="12"/>
          </p:nvPr>
        </p:nvSpPr>
        <p:spPr/>
        <p:txBody>
          <a:bodyPr/>
          <a:lstStyle/>
          <a:p>
            <a:fld id="{519EEFF2-5F06-4A2E-AF46-E47E18685BEE}" type="slidenum">
              <a:rPr lang="de-DE" smtClean="0"/>
              <a:pPr/>
              <a:t>18</a:t>
            </a:fld>
            <a:endParaRPr lang="de-DE"/>
          </a:p>
        </p:txBody>
      </p:sp>
      <p:pic>
        <p:nvPicPr>
          <p:cNvPr id="7" name="Picture 3" descr="O:\OEPV\Projekte\VSnet 2018 - 2021\Logo\aktuelle Variante 10.01.2019\VS-Net_Logo ohne HG.jpg"/>
          <p:cNvPicPr>
            <a:picLocks noChangeAspect="1" noChangeArrowheads="1"/>
          </p:cNvPicPr>
          <p:nvPr/>
        </p:nvPicPr>
        <p:blipFill>
          <a:blip r:embed="rId4" cstate="print"/>
          <a:srcRect/>
          <a:stretch>
            <a:fillRect/>
          </a:stretch>
        </p:blipFill>
        <p:spPr bwMode="auto">
          <a:xfrm>
            <a:off x="179512" y="116632"/>
            <a:ext cx="1835696" cy="1286752"/>
          </a:xfrm>
          <a:prstGeom prst="rect">
            <a:avLst/>
          </a:prstGeom>
          <a:noFill/>
          <a:ln>
            <a:noFill/>
          </a:ln>
        </p:spPr>
      </p:pic>
      <p:sp>
        <p:nvSpPr>
          <p:cNvPr id="8" name="Textfeld 7"/>
          <p:cNvSpPr txBox="1"/>
          <p:nvPr/>
        </p:nvSpPr>
        <p:spPr>
          <a:xfrm>
            <a:off x="7524328" y="260648"/>
            <a:ext cx="1351652" cy="369332"/>
          </a:xfrm>
          <a:prstGeom prst="rect">
            <a:avLst/>
          </a:prstGeom>
          <a:solidFill>
            <a:srgbClr val="FFFFFF"/>
          </a:solidFill>
          <a:ln>
            <a:solidFill>
              <a:srgbClr val="000000"/>
            </a:solidFill>
          </a:ln>
        </p:spPr>
        <p:txBody>
          <a:bodyPr wrap="none" rtlCol="0">
            <a:spAutoFit/>
          </a:bodyPr>
          <a:lstStyle/>
          <a:p>
            <a:r>
              <a:rPr lang="de-DE" b="1" dirty="0"/>
              <a:t>Vermeidung</a:t>
            </a:r>
          </a:p>
        </p:txBody>
      </p:sp>
      <p:pic>
        <p:nvPicPr>
          <p:cNvPr id="4098" name="Picture 2" descr="O:\OEPV\Projekte\VSnet 2018 - 2021\Tagungen_Veranstaltungen_Aktivitäten\Hofseminare\Hofseminar Velaro_07112019\Bilder\Bilder Nadine\IMG_1620.JPG"/>
          <p:cNvPicPr>
            <a:picLocks noGrp="1" noChangeAspect="1" noChangeArrowheads="1"/>
          </p:cNvPicPr>
          <p:nvPr>
            <p:ph idx="1"/>
          </p:nvPr>
        </p:nvPicPr>
        <p:blipFill>
          <a:blip r:embed="rId5" cstate="print"/>
          <a:srcRect/>
          <a:stretch>
            <a:fillRect/>
          </a:stretch>
        </p:blipFill>
        <p:spPr bwMode="auto">
          <a:xfrm>
            <a:off x="5724128" y="3789040"/>
            <a:ext cx="3089317" cy="2316988"/>
          </a:xfrm>
          <a:prstGeom prst="rect">
            <a:avLst/>
          </a:prstGeom>
          <a:noFill/>
        </p:spPr>
      </p:pic>
      <p:sp>
        <p:nvSpPr>
          <p:cNvPr id="15" name="Rechteck 14"/>
          <p:cNvSpPr/>
          <p:nvPr/>
        </p:nvSpPr>
        <p:spPr>
          <a:xfrm>
            <a:off x="1979712" y="1124744"/>
            <a:ext cx="4968552" cy="1015663"/>
          </a:xfrm>
          <a:prstGeom prst="rect">
            <a:avLst/>
          </a:prstGeom>
        </p:spPr>
        <p:txBody>
          <a:bodyPr wrap="square">
            <a:spAutoFit/>
          </a:bodyPr>
          <a:lstStyle/>
          <a:p>
            <a:pPr lvl="1"/>
            <a:r>
              <a:rPr lang="de-DE" sz="2000" dirty="0"/>
              <a:t>gründliche Reinigung leerer und </a:t>
            </a:r>
          </a:p>
          <a:p>
            <a:pPr lvl="1"/>
            <a:r>
              <a:rPr lang="de-DE" sz="2000" dirty="0" smtClean="0"/>
              <a:t>gefüllter Lagerräume – latente </a:t>
            </a:r>
            <a:r>
              <a:rPr lang="de-DE" sz="2000" dirty="0" err="1" smtClean="0"/>
              <a:t>Befallsherde</a:t>
            </a:r>
            <a:r>
              <a:rPr lang="de-DE" sz="2000" dirty="0" smtClean="0"/>
              <a:t> beseitigen</a:t>
            </a:r>
            <a:endParaRPr lang="de-DE" sz="2000" dirty="0"/>
          </a:p>
        </p:txBody>
      </p:sp>
      <p:sp>
        <p:nvSpPr>
          <p:cNvPr id="4103" name="AutoShape 7" descr="Bildergebnis für besen bil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105" name="AutoShape 9" descr="Bildergebnis für besen bil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107" name="AutoShape 11" descr="Bildergebnis für besen bil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1" name="Picture 4" descr="O:\OEPV\Projekte\VSnet 2018 - 2021\Bilder\Demobetriebe\Demobetrieb 1 Kunstmühle Landshut\Besichtigung 25.09.2018_Fotos von Hommel\P9251138.JPG"/>
          <p:cNvPicPr>
            <a:picLocks noChangeAspect="1" noChangeArrowheads="1"/>
          </p:cNvPicPr>
          <p:nvPr/>
        </p:nvPicPr>
        <p:blipFill>
          <a:blip r:embed="rId6" cstate="print"/>
          <a:srcRect/>
          <a:stretch>
            <a:fillRect/>
          </a:stretch>
        </p:blipFill>
        <p:spPr bwMode="auto">
          <a:xfrm>
            <a:off x="6012160" y="1556792"/>
            <a:ext cx="2513252" cy="1884938"/>
          </a:xfrm>
          <a:prstGeom prst="rect">
            <a:avLst/>
          </a:prstGeom>
          <a:noFill/>
        </p:spPr>
      </p:pic>
      <p:pic>
        <p:nvPicPr>
          <p:cNvPr id="23" name="Picture 4" descr="O:\OEPV\Projekte\VSnet 2018 - 2021\Bilder\Demobetriebe\Demobetrieb 3 Michels\Abfrage  03.06.2019\IMG_0722.JPG"/>
          <p:cNvPicPr>
            <a:picLocks noChangeAspect="1" noChangeArrowheads="1"/>
          </p:cNvPicPr>
          <p:nvPr/>
        </p:nvPicPr>
        <p:blipFill>
          <a:blip r:embed="rId7" cstate="print"/>
          <a:srcRect/>
          <a:stretch>
            <a:fillRect/>
          </a:stretch>
        </p:blipFill>
        <p:spPr bwMode="auto">
          <a:xfrm>
            <a:off x="2411760" y="2276872"/>
            <a:ext cx="3034432" cy="4045910"/>
          </a:xfrm>
          <a:prstGeom prst="rect">
            <a:avLst/>
          </a:prstGeom>
          <a:noFill/>
        </p:spPr>
      </p:pic>
      <p:sp>
        <p:nvSpPr>
          <p:cNvPr id="120837" name="AutoShape 5" descr="Bildergebnis für Staubsauger symb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20839" name="AutoShape 7" descr="Bildergebnis für Staubsauger symb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20841" name="Picture 9" descr="O:\OEPV\Projekte\VSnet 2018 - 2021\Bilder\Staubsaugen.jpg"/>
          <p:cNvPicPr>
            <a:picLocks noChangeAspect="1" noChangeArrowheads="1"/>
          </p:cNvPicPr>
          <p:nvPr/>
        </p:nvPicPr>
        <p:blipFill>
          <a:blip r:embed="rId8" cstate="print"/>
          <a:srcRect/>
          <a:stretch>
            <a:fillRect/>
          </a:stretch>
        </p:blipFill>
        <p:spPr bwMode="auto">
          <a:xfrm>
            <a:off x="179512" y="1556792"/>
            <a:ext cx="2143125" cy="2143125"/>
          </a:xfrm>
          <a:prstGeom prst="rect">
            <a:avLst/>
          </a:prstGeom>
          <a:noFill/>
        </p:spPr>
      </p:pic>
      <p:sp>
        <p:nvSpPr>
          <p:cNvPr id="19" name="Explosion 2 18"/>
          <p:cNvSpPr/>
          <p:nvPr/>
        </p:nvSpPr>
        <p:spPr>
          <a:xfrm>
            <a:off x="1619672" y="1484784"/>
            <a:ext cx="914400" cy="91440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18" name="Fußzeilenplatzhalter 17"/>
          <p:cNvSpPr>
            <a:spLocks noGrp="1"/>
          </p:cNvSpPr>
          <p:nvPr>
            <p:ph type="ftr" sz="quarter" idx="11"/>
          </p:nvPr>
        </p:nvSpPr>
        <p:spPr/>
        <p:txBody>
          <a:bodyPr/>
          <a:lstStyle/>
          <a:p>
            <a:r>
              <a:rPr lang="de-DE" smtClean="0"/>
              <a:t>www.netzwerk-vorratsschutz.de</a:t>
            </a:r>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81000" y="1600200"/>
            <a:ext cx="8382000" cy="4495800"/>
          </a:xfrm>
          <a:prstGeom prst="rect">
            <a:avLst/>
          </a:prstGeom>
          <a:solidFill>
            <a:schemeClr val="accent3">
              <a:lumMod val="20000"/>
              <a:lumOff val="80000"/>
            </a:schemeClr>
          </a:solidFill>
          <a:ln w="19050">
            <a:noFill/>
          </a:ln>
        </p:spPr>
        <p:txBody>
          <a:bodyPr wrap="square" rtlCol="0">
            <a:spAutoFit/>
          </a:bodyPr>
          <a:lstStyle/>
          <a:p>
            <a:endParaRPr lang="de-DE" dirty="0"/>
          </a:p>
        </p:txBody>
      </p:sp>
      <p:sp>
        <p:nvSpPr>
          <p:cNvPr id="2" name="Titel 1"/>
          <p:cNvSpPr>
            <a:spLocks noGrp="1"/>
          </p:cNvSpPr>
          <p:nvPr>
            <p:ph type="title"/>
          </p:nvPr>
        </p:nvSpPr>
        <p:spPr>
          <a:xfrm>
            <a:off x="609600" y="304800"/>
            <a:ext cx="8229600" cy="1143000"/>
          </a:xfrm>
        </p:spPr>
        <p:txBody>
          <a:bodyPr>
            <a:noAutofit/>
          </a:bodyPr>
          <a:lstStyle/>
          <a:p>
            <a:r>
              <a:rPr lang="de-DE" sz="3200" dirty="0"/>
              <a:t>Fazit</a:t>
            </a:r>
          </a:p>
        </p:txBody>
      </p:sp>
      <p:sp>
        <p:nvSpPr>
          <p:cNvPr id="4" name="Foliennummernplatzhalter 3"/>
          <p:cNvSpPr>
            <a:spLocks noGrp="1"/>
          </p:cNvSpPr>
          <p:nvPr>
            <p:ph type="sldNum" sz="quarter" idx="12"/>
          </p:nvPr>
        </p:nvSpPr>
        <p:spPr/>
        <p:txBody>
          <a:bodyPr/>
          <a:lstStyle/>
          <a:p>
            <a:fld id="{519EEFF2-5F06-4A2E-AF46-E47E18685BEE}" type="slidenum">
              <a:rPr lang="de-DE" smtClean="0"/>
              <a:pPr/>
              <a:t>19</a:t>
            </a:fld>
            <a:endParaRPr lang="de-DE" dirty="0"/>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13" name="Inhaltsplatzhalter 12"/>
          <p:cNvSpPr>
            <a:spLocks noGrp="1"/>
          </p:cNvSpPr>
          <p:nvPr>
            <p:ph idx="1"/>
          </p:nvPr>
        </p:nvSpPr>
        <p:spPr>
          <a:ln>
            <a:solidFill>
              <a:schemeClr val="accent3"/>
            </a:solidFill>
          </a:ln>
        </p:spPr>
        <p:txBody>
          <a:bodyPr>
            <a:normAutofit fontScale="70000" lnSpcReduction="20000"/>
          </a:bodyPr>
          <a:lstStyle/>
          <a:p>
            <a:pPr marL="342900" lvl="1" indent="-342900">
              <a:spcAft>
                <a:spcPts val="1200"/>
              </a:spcAft>
              <a:buFont typeface="Wingdings" pitchFamily="2" charset="2"/>
              <a:buChar char="Ø"/>
            </a:pPr>
            <a:endParaRPr lang="de-DE" dirty="0"/>
          </a:p>
          <a:p>
            <a:pPr marL="342900" lvl="1" indent="-342900">
              <a:spcAft>
                <a:spcPts val="1200"/>
              </a:spcAft>
              <a:buFont typeface="Wingdings" pitchFamily="2" charset="2"/>
              <a:buChar char="Ø"/>
            </a:pPr>
            <a:r>
              <a:rPr lang="de-DE" dirty="0"/>
              <a:t>Mit geeigneten Vorratsschutzmaßnahmen wird sichergestellt, dass die Eignung des Erntegutes als Lebens- oder Futtermittel </a:t>
            </a:r>
            <a:r>
              <a:rPr lang="de-DE" dirty="0" smtClean="0"/>
              <a:t>erhalten bleibt und die Effizienz der vorab eingesetzten Ressourcen nicht verringert wird.</a:t>
            </a:r>
            <a:endParaRPr lang="de-DE" dirty="0"/>
          </a:p>
          <a:p>
            <a:pPr marL="342900" lvl="1" indent="-342900">
              <a:spcAft>
                <a:spcPts val="1200"/>
              </a:spcAft>
              <a:buFont typeface="Wingdings" pitchFamily="2" charset="2"/>
              <a:buChar char="Ø"/>
            </a:pPr>
            <a:r>
              <a:rPr lang="de-DE" dirty="0"/>
              <a:t>Die Leitlinie IPS Vorratsschutz hilft, praktikable Maßnahmen zur Vorbeugung, Kontrolle, Bekämpfung und Dokumentation im eigenen Betrieb zu etablieren.</a:t>
            </a:r>
          </a:p>
          <a:p>
            <a:pPr marL="342900" lvl="1" indent="-342900">
              <a:spcAft>
                <a:spcPts val="1200"/>
              </a:spcAft>
              <a:buFont typeface="Wingdings" pitchFamily="2" charset="2"/>
              <a:buChar char="Ø"/>
            </a:pPr>
            <a:r>
              <a:rPr lang="de-DE" dirty="0"/>
              <a:t>Vermeiden ist besser als bekämpfen</a:t>
            </a:r>
          </a:p>
          <a:p>
            <a:pPr marL="342900" lvl="1" indent="-342900">
              <a:spcAft>
                <a:spcPts val="1200"/>
              </a:spcAft>
              <a:buFont typeface="Wingdings" pitchFamily="2" charset="2"/>
              <a:buChar char="Ø"/>
            </a:pPr>
            <a:r>
              <a:rPr lang="de-DE" dirty="0"/>
              <a:t>Bekämpfung möglichst früh und gezielt</a:t>
            </a:r>
          </a:p>
          <a:p>
            <a:pPr marL="342900" lvl="1" indent="-342900">
              <a:spcAft>
                <a:spcPts val="1200"/>
              </a:spcAft>
              <a:buFont typeface="Wingdings" pitchFamily="2" charset="2"/>
              <a:buChar char="Ø"/>
            </a:pPr>
            <a:r>
              <a:rPr lang="de-DE" dirty="0"/>
              <a:t>Präzise und rückstandsfreie Schädlingsbekämpfung erhält die </a:t>
            </a:r>
            <a:r>
              <a:rPr lang="de-DE" dirty="0" smtClean="0"/>
              <a:t>Lebensmittelqualität und stärkt den Verbraucherschutz</a:t>
            </a:r>
            <a:endParaRPr lang="de-DE" dirty="0"/>
          </a:p>
          <a:p>
            <a:pPr>
              <a:buNone/>
            </a:pPr>
            <a:endParaRPr lang="de-DE" dirty="0"/>
          </a:p>
          <a:p>
            <a:endParaRPr lang="de-DE" dirty="0"/>
          </a:p>
          <a:p>
            <a:endParaRPr lang="de-DE" dirty="0"/>
          </a:p>
        </p:txBody>
      </p:sp>
      <p:sp>
        <p:nvSpPr>
          <p:cNvPr id="10" name="Fußzeilenplatzhalter 9"/>
          <p:cNvSpPr>
            <a:spLocks noGrp="1"/>
          </p:cNvSpPr>
          <p:nvPr>
            <p:ph type="ftr" sz="quarter" idx="11"/>
          </p:nvPr>
        </p:nvSpPr>
        <p:spPr/>
        <p:txBody>
          <a:bodyPr/>
          <a:lstStyle/>
          <a:p>
            <a:r>
              <a:rPr lang="de-DE" smtClean="0"/>
              <a:t>www.netzwerk-vorratsschutz.de</a:t>
            </a:r>
            <a:endParaRPr lang="de-D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323528" y="1988840"/>
            <a:ext cx="8568952" cy="39604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1"/>
          </p:nvPr>
        </p:nvSpPr>
        <p:spPr/>
        <p:txBody>
          <a:bodyPr/>
          <a:lstStyle/>
          <a:p>
            <a:r>
              <a:rPr lang="de-DE" smtClean="0"/>
              <a:t>www.netzwerk-vorratsschutz.de</a:t>
            </a:r>
            <a:endParaRPr lang="de-DE" dirty="0"/>
          </a:p>
        </p:txBody>
      </p:sp>
      <p:sp>
        <p:nvSpPr>
          <p:cNvPr id="5" name="Foliennummernplatzhalter 4"/>
          <p:cNvSpPr>
            <a:spLocks noGrp="1"/>
          </p:cNvSpPr>
          <p:nvPr>
            <p:ph type="sldNum" sz="quarter" idx="12"/>
          </p:nvPr>
        </p:nvSpPr>
        <p:spPr/>
        <p:txBody>
          <a:bodyPr/>
          <a:lstStyle/>
          <a:p>
            <a:fld id="{519EEFF2-5F06-4A2E-AF46-E47E18685BEE}" type="slidenum">
              <a:rPr lang="de-DE" smtClean="0"/>
              <a:pPr/>
              <a:t>2</a:t>
            </a:fld>
            <a:endParaRPr lang="de-DE" dirty="0"/>
          </a:p>
        </p:txBody>
      </p:sp>
      <p:pic>
        <p:nvPicPr>
          <p:cNvPr id="6"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pic>
        <p:nvPicPr>
          <p:cNvPr id="105474" name="Picture 2"/>
          <p:cNvPicPr>
            <a:picLocks noGrp="1" noChangeAspect="1" noChangeArrowheads="1"/>
          </p:cNvPicPr>
          <p:nvPr>
            <p:ph idx="1"/>
          </p:nvPr>
        </p:nvPicPr>
        <p:blipFill>
          <a:blip r:embed="rId4" cstate="print"/>
          <a:srcRect l="9231" t="34543" r="47017" b="10272"/>
          <a:stretch>
            <a:fillRect/>
          </a:stretch>
        </p:blipFill>
        <p:spPr bwMode="auto">
          <a:xfrm>
            <a:off x="3923928" y="2060848"/>
            <a:ext cx="4824536" cy="3803238"/>
          </a:xfrm>
          <a:prstGeom prst="rect">
            <a:avLst/>
          </a:prstGeom>
          <a:noFill/>
          <a:ln w="9525">
            <a:noFill/>
            <a:miter lim="800000"/>
            <a:headEnd/>
            <a:tailEnd/>
          </a:ln>
        </p:spPr>
      </p:pic>
      <p:sp>
        <p:nvSpPr>
          <p:cNvPr id="11" name="Textfeld 10"/>
          <p:cNvSpPr txBox="1"/>
          <p:nvPr/>
        </p:nvSpPr>
        <p:spPr>
          <a:xfrm>
            <a:off x="8244408" y="5661248"/>
            <a:ext cx="506870" cy="261610"/>
          </a:xfrm>
          <a:prstGeom prst="rect">
            <a:avLst/>
          </a:prstGeom>
          <a:noFill/>
        </p:spPr>
        <p:txBody>
          <a:bodyPr wrap="none" rtlCol="0">
            <a:spAutoFit/>
          </a:bodyPr>
          <a:lstStyle/>
          <a:p>
            <a:r>
              <a:rPr lang="de-DE" sz="1100" dirty="0" smtClean="0"/>
              <a:t>©BLE</a:t>
            </a:r>
            <a:endParaRPr lang="de-DE" sz="1100" dirty="0"/>
          </a:p>
        </p:txBody>
      </p:sp>
      <p:sp>
        <p:nvSpPr>
          <p:cNvPr id="16" name="Titel 1"/>
          <p:cNvSpPr>
            <a:spLocks noGrp="1"/>
          </p:cNvSpPr>
          <p:nvPr>
            <p:ph type="title"/>
          </p:nvPr>
        </p:nvSpPr>
        <p:spPr>
          <a:xfrm>
            <a:off x="914400" y="260648"/>
            <a:ext cx="8229600" cy="1143000"/>
          </a:xfrm>
        </p:spPr>
        <p:txBody>
          <a:bodyPr>
            <a:noAutofit/>
          </a:bodyPr>
          <a:lstStyle/>
          <a:p>
            <a:pPr algn="ctr"/>
            <a:r>
              <a:rPr lang="de-DE" sz="3200" dirty="0" smtClean="0"/>
              <a:t>Bedeutung des Getreideanbaus</a:t>
            </a:r>
            <a:br>
              <a:rPr lang="de-DE" sz="3200" dirty="0" smtClean="0"/>
            </a:br>
            <a:r>
              <a:rPr lang="de-DE" sz="3200" dirty="0" smtClean="0"/>
              <a:t> in Deutschland</a:t>
            </a:r>
            <a:endParaRPr lang="de-DE" sz="3200" dirty="0"/>
          </a:p>
        </p:txBody>
      </p:sp>
      <p:sp>
        <p:nvSpPr>
          <p:cNvPr id="14" name="Textfeld 13"/>
          <p:cNvSpPr txBox="1"/>
          <p:nvPr/>
        </p:nvSpPr>
        <p:spPr>
          <a:xfrm>
            <a:off x="251520" y="2132856"/>
            <a:ext cx="3672408" cy="3416320"/>
          </a:xfrm>
          <a:prstGeom prst="rect">
            <a:avLst/>
          </a:prstGeom>
          <a:noFill/>
          <a:ln>
            <a:noFill/>
          </a:ln>
        </p:spPr>
        <p:txBody>
          <a:bodyPr wrap="square" rtlCol="0">
            <a:spAutoFit/>
          </a:bodyPr>
          <a:lstStyle/>
          <a:p>
            <a:pPr>
              <a:lnSpc>
                <a:spcPct val="150000"/>
              </a:lnSpc>
              <a:buFont typeface="Wingdings" pitchFamily="2" charset="2"/>
              <a:buChar char="Ø"/>
            </a:pPr>
            <a:r>
              <a:rPr lang="de-DE" sz="1600" dirty="0" smtClean="0"/>
              <a:t> Getreideproduktion insg.: 44,2 </a:t>
            </a:r>
            <a:r>
              <a:rPr lang="de-DE" sz="1600" dirty="0" err="1" smtClean="0"/>
              <a:t>Mio</a:t>
            </a:r>
            <a:r>
              <a:rPr lang="de-DE" sz="1600" dirty="0" smtClean="0"/>
              <a:t> t</a:t>
            </a:r>
          </a:p>
          <a:p>
            <a:pPr>
              <a:lnSpc>
                <a:spcPct val="150000"/>
              </a:lnSpc>
              <a:buFont typeface="Wingdings" pitchFamily="2" charset="2"/>
              <a:buChar char="Ø"/>
            </a:pPr>
            <a:r>
              <a:rPr lang="de-DE" sz="1600" dirty="0" smtClean="0"/>
              <a:t> Produktionswert ≈ 6,8 Milliarden €</a:t>
            </a:r>
          </a:p>
          <a:p>
            <a:pPr>
              <a:lnSpc>
                <a:spcPct val="150000"/>
              </a:lnSpc>
              <a:buFont typeface="Wingdings" pitchFamily="2" charset="2"/>
              <a:buChar char="Ø"/>
            </a:pPr>
            <a:r>
              <a:rPr lang="de-DE" sz="1600" dirty="0" smtClean="0"/>
              <a:t> Der Größter Teil wird verwendet für</a:t>
            </a:r>
          </a:p>
          <a:p>
            <a:pPr>
              <a:lnSpc>
                <a:spcPct val="150000"/>
              </a:lnSpc>
            </a:pPr>
            <a:r>
              <a:rPr lang="de-DE" sz="1600" dirty="0" smtClean="0"/>
              <a:t>    Nahrung und Tierfutter</a:t>
            </a:r>
          </a:p>
          <a:p>
            <a:pPr>
              <a:lnSpc>
                <a:spcPct val="150000"/>
              </a:lnSpc>
            </a:pPr>
            <a:endParaRPr lang="de-DE" sz="1600" dirty="0" smtClean="0"/>
          </a:p>
          <a:p>
            <a:pPr>
              <a:lnSpc>
                <a:spcPct val="150000"/>
              </a:lnSpc>
              <a:buFont typeface="Wingdings" charset="2"/>
              <a:buChar char="à"/>
            </a:pPr>
            <a:r>
              <a:rPr lang="de-DE" sz="1600" b="1" dirty="0" smtClean="0"/>
              <a:t> Vermeidbare Quantitäts- und Qualitätsverluste nach der Ernte reduzieren</a:t>
            </a:r>
          </a:p>
          <a:p>
            <a:pPr>
              <a:lnSpc>
                <a:spcPct val="150000"/>
              </a:lnSpc>
              <a:buFont typeface="Wingdings" charset="2"/>
              <a:buChar char="à"/>
            </a:pPr>
            <a:endParaRPr lang="de-DE" sz="1600" dirty="0"/>
          </a:p>
        </p:txBody>
      </p:sp>
      <p:sp>
        <p:nvSpPr>
          <p:cNvPr id="12" name="Textfeld 11"/>
          <p:cNvSpPr txBox="1"/>
          <p:nvPr/>
        </p:nvSpPr>
        <p:spPr>
          <a:xfrm>
            <a:off x="1691680" y="1412776"/>
            <a:ext cx="6768752" cy="646331"/>
          </a:xfrm>
          <a:prstGeom prst="rect">
            <a:avLst/>
          </a:prstGeom>
          <a:noFill/>
          <a:ln>
            <a:noFill/>
          </a:ln>
        </p:spPr>
        <p:txBody>
          <a:bodyPr wrap="square" rtlCol="0">
            <a:spAutoFit/>
          </a:bodyPr>
          <a:lstStyle/>
          <a:p>
            <a:pPr algn="ctr"/>
            <a:r>
              <a:rPr lang="de-DE" dirty="0" smtClean="0"/>
              <a:t>16,7 </a:t>
            </a:r>
            <a:r>
              <a:rPr lang="de-DE" dirty="0" err="1" smtClean="0"/>
              <a:t>Mio</a:t>
            </a:r>
            <a:r>
              <a:rPr lang="de-DE" dirty="0" smtClean="0"/>
              <a:t> ha Landwirtschaftlich genutzte Fläche</a:t>
            </a:r>
          </a:p>
          <a:p>
            <a:pPr algn="ctr"/>
            <a:r>
              <a:rPr lang="de-DE" dirty="0" smtClean="0"/>
              <a:t>(≈ 47% der Gesamtfläche Deutschlands)</a:t>
            </a:r>
          </a:p>
        </p:txBody>
      </p:sp>
      <p:cxnSp>
        <p:nvCxnSpPr>
          <p:cNvPr id="15" name="Gerade Verbindung mit Pfeil 14"/>
          <p:cNvCxnSpPr/>
          <p:nvPr/>
        </p:nvCxnSpPr>
        <p:spPr>
          <a:xfrm flipV="1">
            <a:off x="3203848" y="2819400"/>
            <a:ext cx="2511152" cy="154570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3203848" y="3962400"/>
            <a:ext cx="1977752" cy="40270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Ellipse 14"/>
          <p:cNvSpPr/>
          <p:nvPr/>
        </p:nvSpPr>
        <p:spPr>
          <a:xfrm>
            <a:off x="7524328" y="4077072"/>
            <a:ext cx="1800200" cy="4320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23528" y="5661248"/>
            <a:ext cx="4572000" cy="246221"/>
          </a:xfrm>
          <a:prstGeom prst="rect">
            <a:avLst/>
          </a:prstGeom>
        </p:spPr>
        <p:txBody>
          <a:bodyPr>
            <a:spAutoFit/>
          </a:bodyPr>
          <a:lstStyle/>
          <a:p>
            <a:r>
              <a:rPr lang="de-DE" sz="1000" dirty="0" smtClean="0"/>
              <a:t>Quelle: Bundesinformationszentrum Landwirtschaft /BLE 2020</a:t>
            </a:r>
            <a:endParaRPr lang="de-DE" sz="1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81000" y="1600200"/>
            <a:ext cx="8382000" cy="4495800"/>
          </a:xfrm>
          <a:prstGeom prst="rect">
            <a:avLst/>
          </a:prstGeom>
          <a:solidFill>
            <a:schemeClr val="accent3">
              <a:lumMod val="20000"/>
              <a:lumOff val="80000"/>
            </a:schemeClr>
          </a:solidFill>
          <a:ln w="19050">
            <a:noFill/>
          </a:ln>
        </p:spPr>
        <p:txBody>
          <a:bodyPr wrap="square" rtlCol="0">
            <a:spAutoFit/>
          </a:bodyPr>
          <a:lstStyle/>
          <a:p>
            <a:endParaRPr lang="de-DE" dirty="0"/>
          </a:p>
        </p:txBody>
      </p:sp>
      <p:sp>
        <p:nvSpPr>
          <p:cNvPr id="2" name="Titel 1"/>
          <p:cNvSpPr>
            <a:spLocks noGrp="1"/>
          </p:cNvSpPr>
          <p:nvPr>
            <p:ph type="title"/>
          </p:nvPr>
        </p:nvSpPr>
        <p:spPr>
          <a:xfrm>
            <a:off x="609600" y="304800"/>
            <a:ext cx="8229600" cy="1143000"/>
          </a:xfrm>
        </p:spPr>
        <p:txBody>
          <a:bodyPr>
            <a:noAutofit/>
          </a:bodyPr>
          <a:lstStyle/>
          <a:p>
            <a:r>
              <a:rPr lang="de-DE" sz="3200" dirty="0"/>
              <a:t>Links, die sich lohnen ….</a:t>
            </a:r>
          </a:p>
        </p:txBody>
      </p:sp>
      <p:sp>
        <p:nvSpPr>
          <p:cNvPr id="4" name="Foliennummernplatzhalter 3"/>
          <p:cNvSpPr>
            <a:spLocks noGrp="1"/>
          </p:cNvSpPr>
          <p:nvPr>
            <p:ph type="sldNum" sz="quarter" idx="12"/>
          </p:nvPr>
        </p:nvSpPr>
        <p:spPr/>
        <p:txBody>
          <a:bodyPr/>
          <a:lstStyle/>
          <a:p>
            <a:fld id="{519EEFF2-5F06-4A2E-AF46-E47E18685BEE}" type="slidenum">
              <a:rPr lang="de-DE" smtClean="0"/>
              <a:pPr/>
              <a:t>20</a:t>
            </a:fld>
            <a:endParaRPr lang="de-DE" dirty="0"/>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13" name="Inhaltsplatzhalter 12"/>
          <p:cNvSpPr>
            <a:spLocks noGrp="1"/>
          </p:cNvSpPr>
          <p:nvPr>
            <p:ph idx="1"/>
          </p:nvPr>
        </p:nvSpPr>
        <p:spPr>
          <a:xfrm>
            <a:off x="457200" y="1524000"/>
            <a:ext cx="8382000" cy="4800600"/>
          </a:xfrm>
          <a:solidFill>
            <a:schemeClr val="accent3">
              <a:lumMod val="20000"/>
              <a:lumOff val="80000"/>
            </a:schemeClr>
          </a:solidFill>
          <a:ln>
            <a:solidFill>
              <a:schemeClr val="accent3"/>
            </a:solidFill>
          </a:ln>
        </p:spPr>
        <p:txBody>
          <a:bodyPr>
            <a:noAutofit/>
          </a:bodyPr>
          <a:lstStyle/>
          <a:p>
            <a:pPr marL="0" lvl="1" indent="0" algn="ctr">
              <a:spcAft>
                <a:spcPts val="1200"/>
              </a:spcAft>
              <a:buNone/>
            </a:pPr>
            <a:r>
              <a:rPr lang="de-DE" sz="1600" b="1" dirty="0"/>
              <a:t>Netzwerk Vorratsschutz:</a:t>
            </a:r>
            <a:endParaRPr lang="de-DE" sz="1600" b="1" dirty="0" smtClean="0"/>
          </a:p>
          <a:p>
            <a:pPr marL="0" lvl="1" indent="0">
              <a:buNone/>
            </a:pPr>
            <a:r>
              <a:rPr lang="de-DE" sz="1600" b="1" dirty="0" err="1" smtClean="0"/>
              <a:t>VSnet</a:t>
            </a:r>
            <a:r>
              <a:rPr lang="de-DE" sz="1600" b="1" dirty="0" smtClean="0"/>
              <a:t> Projektwebsite:</a:t>
            </a:r>
          </a:p>
          <a:p>
            <a:pPr marL="0" lvl="1" indent="0">
              <a:buNone/>
            </a:pPr>
            <a:r>
              <a:rPr lang="de-DE" sz="1600" dirty="0" smtClean="0">
                <a:hlinkClick r:id="rId4"/>
              </a:rPr>
              <a:t>https</a:t>
            </a:r>
            <a:r>
              <a:rPr lang="de-DE" sz="1600" dirty="0">
                <a:hlinkClick r:id="rId4"/>
              </a:rPr>
              <a:t>://www.netzwerk-vorratsschutz.de/vsnet/de/home/</a:t>
            </a:r>
            <a:r>
              <a:rPr lang="de-DE" sz="1600" dirty="0" smtClean="0">
                <a:hlinkClick r:id="rId4"/>
              </a:rPr>
              <a:t>informieren</a:t>
            </a:r>
            <a:endParaRPr lang="de-DE" sz="1600" dirty="0" smtClean="0"/>
          </a:p>
          <a:p>
            <a:pPr marL="0" lvl="1" indent="0">
              <a:buNone/>
            </a:pPr>
            <a:r>
              <a:rPr lang="de-DE" sz="1600" b="1" dirty="0" err="1" smtClean="0"/>
              <a:t>JKI-Wissensportal</a:t>
            </a:r>
            <a:r>
              <a:rPr lang="de-DE" sz="1600" b="1" dirty="0" smtClean="0"/>
              <a:t> Vorratsschutz:</a:t>
            </a:r>
          </a:p>
          <a:p>
            <a:pPr marL="0" lvl="1" indent="0">
              <a:buNone/>
            </a:pPr>
            <a:r>
              <a:rPr lang="de-DE" sz="1600" dirty="0" smtClean="0">
                <a:hlinkClick r:id="rId5"/>
              </a:rPr>
              <a:t>https://vorratsschutz.julius-kuehn.de/</a:t>
            </a:r>
            <a:endParaRPr lang="de-DE" sz="1600" dirty="0" smtClean="0">
              <a:hlinkClick r:id="rId4"/>
            </a:endParaRPr>
          </a:p>
          <a:p>
            <a:pPr marL="0" lvl="1" indent="0">
              <a:buNone/>
            </a:pPr>
            <a:r>
              <a:rPr lang="de-DE" sz="1600" b="1" dirty="0" smtClean="0"/>
              <a:t>Nationaler Aktionsplan zur Verbesserung der Situation im Vorratsschutz: </a:t>
            </a:r>
          </a:p>
          <a:p>
            <a:pPr marL="0" lvl="1" indent="0">
              <a:buNone/>
            </a:pPr>
            <a:r>
              <a:rPr lang="de-DE" sz="1600" dirty="0" smtClean="0">
                <a:hlinkClick r:id="rId5"/>
              </a:rPr>
              <a:t>https://www.nap-pflanzenschutz.de/ueber-den-aktionsplan/aktionsplan-vorratsschutz/</a:t>
            </a:r>
          </a:p>
          <a:p>
            <a:pPr marL="0" lvl="1" indent="0">
              <a:buNone/>
            </a:pPr>
            <a:r>
              <a:rPr lang="de-DE" sz="1600" b="1" dirty="0" smtClean="0"/>
              <a:t>Online Bestimmungshilfe für Schaderreger im Vorratsschutz : </a:t>
            </a:r>
            <a:r>
              <a:rPr lang="de-DE" sz="1600" dirty="0" smtClean="0">
                <a:hlinkClick r:id="rId6"/>
              </a:rPr>
              <a:t>https://www.oekolandbau.de/landwirtschaft/pflanze/grundlagen-pflanzenbau/pflanzenschutz/schaderreger/vorratsschaedlinge/</a:t>
            </a:r>
            <a:endParaRPr lang="de-DE" sz="1600" dirty="0" smtClean="0">
              <a:hlinkClick r:id="rId4"/>
            </a:endParaRPr>
          </a:p>
          <a:p>
            <a:pPr marL="0" lvl="1" indent="0" algn="ctr">
              <a:buNone/>
            </a:pPr>
            <a:r>
              <a:rPr lang="de-DE" sz="1600" b="1" dirty="0" smtClean="0"/>
              <a:t>DLG</a:t>
            </a:r>
            <a:r>
              <a:rPr lang="de-DE" sz="1600" b="1" dirty="0"/>
              <a:t>-Materialien</a:t>
            </a:r>
            <a:r>
              <a:rPr lang="de-DE" sz="1600" dirty="0"/>
              <a:t>:</a:t>
            </a:r>
          </a:p>
          <a:p>
            <a:pPr marL="0" lvl="1" indent="0">
              <a:buNone/>
            </a:pPr>
            <a:r>
              <a:rPr lang="de-DE" sz="1600" b="1" dirty="0"/>
              <a:t>Getreide sicher lagern …: </a:t>
            </a:r>
            <a:r>
              <a:rPr lang="de-DE" sz="1600" dirty="0">
                <a:hlinkClick r:id="rId7"/>
              </a:rPr>
              <a:t>https://www.dlg.org/de/landwirtschaft/themen/technik/technik-in-der-pflanzenproduktion/dlg-merkblatt-425/?L=0</a:t>
            </a:r>
            <a:endParaRPr lang="de-DE" sz="1600" dirty="0"/>
          </a:p>
          <a:p>
            <a:pPr marL="0" lvl="1" indent="0">
              <a:buNone/>
            </a:pPr>
            <a:r>
              <a:rPr lang="de-DE" sz="1600" b="1" dirty="0"/>
              <a:t>Verringerung von Nachernteverlusten (Englisch):</a:t>
            </a:r>
          </a:p>
          <a:p>
            <a:pPr marL="0" lvl="1" indent="0">
              <a:buNone/>
            </a:pPr>
            <a:r>
              <a:rPr lang="de-DE" sz="1600" dirty="0">
                <a:hlinkClick r:id="rId8"/>
              </a:rPr>
              <a:t>https://www.dlg.org/en/agriculture/topics/expert-knowledge/dlg-kompakt-012019/?L=0</a:t>
            </a:r>
            <a:endParaRPr lang="de-DE" sz="1600" dirty="0"/>
          </a:p>
          <a:p>
            <a:pPr marL="0" lvl="1" indent="0">
              <a:spcAft>
                <a:spcPts val="1200"/>
              </a:spcAft>
              <a:buNone/>
            </a:pPr>
            <a:endParaRPr lang="de-DE" sz="1600" dirty="0"/>
          </a:p>
          <a:p>
            <a:pPr marL="0" lvl="1" indent="0">
              <a:spcAft>
                <a:spcPts val="1200"/>
              </a:spcAft>
              <a:buNone/>
            </a:pPr>
            <a:endParaRPr lang="de-DE" sz="1600" dirty="0"/>
          </a:p>
          <a:p>
            <a:pPr marL="0" lvl="1" indent="0">
              <a:spcAft>
                <a:spcPts val="1200"/>
              </a:spcAft>
              <a:buNone/>
            </a:pPr>
            <a:endParaRPr lang="de-DE" sz="1600" dirty="0"/>
          </a:p>
          <a:p>
            <a:pPr>
              <a:buNone/>
            </a:pPr>
            <a:endParaRPr lang="de-DE" sz="1600" dirty="0"/>
          </a:p>
          <a:p>
            <a:endParaRPr lang="de-DE" sz="1600" dirty="0"/>
          </a:p>
          <a:p>
            <a:endParaRPr lang="de-DE" sz="1600" dirty="0"/>
          </a:p>
        </p:txBody>
      </p:sp>
      <p:sp>
        <p:nvSpPr>
          <p:cNvPr id="10" name="Fußzeilenplatzhalter 9"/>
          <p:cNvSpPr>
            <a:spLocks noGrp="1"/>
          </p:cNvSpPr>
          <p:nvPr>
            <p:ph type="ftr" sz="quarter" idx="11"/>
          </p:nvPr>
        </p:nvSpPr>
        <p:spPr/>
        <p:txBody>
          <a:bodyPr/>
          <a:lstStyle/>
          <a:p>
            <a:r>
              <a:rPr lang="de-DE" smtClean="0"/>
              <a:t>www.netzwerk-vorratsschutz.de</a:t>
            </a:r>
            <a:endParaRPr lang="de-DE"/>
          </a:p>
        </p:txBody>
      </p:sp>
    </p:spTree>
    <p:extLst>
      <p:ext uri="{BB962C8B-B14F-4D97-AF65-F5344CB8AC3E}">
        <p14:creationId xmlns:mc="http://schemas.openxmlformats.org/markup-compatibility/2006" xmlns:mv="urn:schemas-microsoft-com:mac:vml" xmlns:p14="http://schemas.microsoft.com/office/powerpoint/2010/main" xmlns="" val="12630897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323528" y="1988840"/>
            <a:ext cx="8568952" cy="39604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1"/>
          </p:nvPr>
        </p:nvSpPr>
        <p:spPr/>
        <p:txBody>
          <a:bodyPr/>
          <a:lstStyle/>
          <a:p>
            <a:r>
              <a:rPr lang="de-DE" smtClean="0"/>
              <a:t>www.netzwerk-vorratsschutz.de</a:t>
            </a:r>
            <a:endParaRPr lang="de-DE"/>
          </a:p>
        </p:txBody>
      </p:sp>
      <p:sp>
        <p:nvSpPr>
          <p:cNvPr id="5" name="Foliennummernplatzhalter 4"/>
          <p:cNvSpPr>
            <a:spLocks noGrp="1"/>
          </p:cNvSpPr>
          <p:nvPr>
            <p:ph type="sldNum" sz="quarter" idx="12"/>
          </p:nvPr>
        </p:nvSpPr>
        <p:spPr/>
        <p:txBody>
          <a:bodyPr/>
          <a:lstStyle/>
          <a:p>
            <a:fld id="{519EEFF2-5F06-4A2E-AF46-E47E18685BEE}" type="slidenum">
              <a:rPr lang="de-DE" smtClean="0"/>
              <a:pPr/>
              <a:t>3</a:t>
            </a:fld>
            <a:endParaRPr lang="de-DE"/>
          </a:p>
        </p:txBody>
      </p:sp>
      <p:pic>
        <p:nvPicPr>
          <p:cNvPr id="6"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16" name="Titel 1"/>
          <p:cNvSpPr>
            <a:spLocks noGrp="1"/>
          </p:cNvSpPr>
          <p:nvPr>
            <p:ph type="title"/>
          </p:nvPr>
        </p:nvSpPr>
        <p:spPr>
          <a:xfrm>
            <a:off x="914400" y="260648"/>
            <a:ext cx="8229600" cy="1143000"/>
          </a:xfrm>
        </p:spPr>
        <p:txBody>
          <a:bodyPr>
            <a:noAutofit/>
          </a:bodyPr>
          <a:lstStyle/>
          <a:p>
            <a:pPr algn="ctr"/>
            <a:r>
              <a:rPr lang="de-DE" sz="3200" dirty="0" smtClean="0"/>
              <a:t>Bedeutung des Getreideanbaus</a:t>
            </a:r>
            <a:endParaRPr lang="de-DE" sz="3200" dirty="0"/>
          </a:p>
        </p:txBody>
      </p:sp>
      <p:sp>
        <p:nvSpPr>
          <p:cNvPr id="14" name="Textfeld 13"/>
          <p:cNvSpPr txBox="1"/>
          <p:nvPr/>
        </p:nvSpPr>
        <p:spPr>
          <a:xfrm>
            <a:off x="467544" y="2132856"/>
            <a:ext cx="4968552" cy="3477875"/>
          </a:xfrm>
          <a:prstGeom prst="rect">
            <a:avLst/>
          </a:prstGeom>
          <a:noFill/>
          <a:ln>
            <a:noFill/>
          </a:ln>
        </p:spPr>
        <p:txBody>
          <a:bodyPr wrap="square" rtlCol="0">
            <a:spAutoFit/>
          </a:bodyPr>
          <a:lstStyle/>
          <a:p>
            <a:r>
              <a:rPr lang="de-DE" sz="2000" dirty="0" smtClean="0"/>
              <a:t>14%  Lebensmittel gehen weltweit nach der Ernte und vor erreichen des Handels verloren</a:t>
            </a:r>
          </a:p>
          <a:p>
            <a:endParaRPr lang="de-DE" sz="2000" dirty="0" smtClean="0"/>
          </a:p>
          <a:p>
            <a:r>
              <a:rPr lang="de-DE" sz="2000" dirty="0" smtClean="0"/>
              <a:t>Reduzieren von Verlusten nach der Ernte bei Lagerung und Transport können Wirtschaftswachstum und Produktivität fördern und tragen zum Klimaschutz bei</a:t>
            </a:r>
          </a:p>
          <a:p>
            <a:endParaRPr lang="de-DE" sz="2000" dirty="0" smtClean="0"/>
          </a:p>
          <a:p>
            <a:r>
              <a:rPr lang="de-DE" sz="2000" dirty="0" smtClean="0"/>
              <a:t>Länder werden nachdrücklich aufgefordert Ursachen für Lebensmittelverluste entlang der gesamten Wertschöpfungskette zu bekämpfen</a:t>
            </a:r>
          </a:p>
        </p:txBody>
      </p:sp>
      <p:sp>
        <p:nvSpPr>
          <p:cNvPr id="12" name="Textfeld 11"/>
          <p:cNvSpPr txBox="1"/>
          <p:nvPr/>
        </p:nvSpPr>
        <p:spPr>
          <a:xfrm>
            <a:off x="2051720" y="1340768"/>
            <a:ext cx="6768752" cy="646331"/>
          </a:xfrm>
          <a:prstGeom prst="rect">
            <a:avLst/>
          </a:prstGeom>
          <a:noFill/>
          <a:ln>
            <a:noFill/>
          </a:ln>
        </p:spPr>
        <p:txBody>
          <a:bodyPr wrap="square" rtlCol="0">
            <a:spAutoFit/>
          </a:bodyPr>
          <a:lstStyle/>
          <a:p>
            <a:pPr algn="ctr"/>
            <a:r>
              <a:rPr lang="de-DE" dirty="0" smtClean="0"/>
              <a:t>Weltzustandsbericht der Ernährungs- und Landwirtschaftsorganisation der Vereinten Nationen (FAO) 2019</a:t>
            </a:r>
          </a:p>
        </p:txBody>
      </p:sp>
      <p:pic>
        <p:nvPicPr>
          <p:cNvPr id="95234" name="Picture 2"/>
          <p:cNvPicPr>
            <a:picLocks noGrp="1" noChangeAspect="1" noChangeArrowheads="1"/>
          </p:cNvPicPr>
          <p:nvPr>
            <p:ph idx="1"/>
          </p:nvPr>
        </p:nvPicPr>
        <p:blipFill>
          <a:blip r:embed="rId4" cstate="print"/>
          <a:srcRect l="37769" t="14994" r="27743" b="5329"/>
          <a:stretch>
            <a:fillRect/>
          </a:stretch>
        </p:blipFill>
        <p:spPr bwMode="auto">
          <a:xfrm>
            <a:off x="5796136" y="2204864"/>
            <a:ext cx="2520280" cy="3639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liennummernplatzhalter 67"/>
          <p:cNvSpPr>
            <a:spLocks noGrp="1"/>
          </p:cNvSpPr>
          <p:nvPr>
            <p:ph type="sldNum" sz="quarter" idx="12"/>
          </p:nvPr>
        </p:nvSpPr>
        <p:spPr>
          <a:xfrm>
            <a:off x="6516216" y="6309320"/>
            <a:ext cx="2133600" cy="365125"/>
          </a:xfrm>
        </p:spPr>
        <p:txBody>
          <a:bodyPr/>
          <a:lstStyle/>
          <a:p>
            <a:fld id="{519EEFF2-5F06-4A2E-AF46-E47E18685BEE}" type="slidenum">
              <a:rPr lang="de-DE" smtClean="0"/>
              <a:pPr/>
              <a:t>4</a:t>
            </a:fld>
            <a:endParaRPr lang="de-DE"/>
          </a:p>
        </p:txBody>
      </p:sp>
      <p:sp>
        <p:nvSpPr>
          <p:cNvPr id="2" name="Titel 1"/>
          <p:cNvSpPr>
            <a:spLocks noGrp="1"/>
          </p:cNvSpPr>
          <p:nvPr>
            <p:ph type="title" idx="4294967295"/>
          </p:nvPr>
        </p:nvSpPr>
        <p:spPr>
          <a:xfrm>
            <a:off x="1403648" y="332656"/>
            <a:ext cx="7473950" cy="1143000"/>
          </a:xfrm>
        </p:spPr>
        <p:txBody>
          <a:bodyPr>
            <a:normAutofit/>
          </a:bodyPr>
          <a:lstStyle/>
          <a:p>
            <a:r>
              <a:rPr lang="de-DE" sz="3200" dirty="0" err="1"/>
              <a:t>VSnet</a:t>
            </a:r>
            <a:r>
              <a:rPr lang="de-DE" sz="3200" dirty="0"/>
              <a:t> - Netzwerk Vorratsschutz</a:t>
            </a:r>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10" name="Inhaltsplatzhalter 13"/>
          <p:cNvSpPr txBox="1">
            <a:spLocks/>
          </p:cNvSpPr>
          <p:nvPr/>
        </p:nvSpPr>
        <p:spPr>
          <a:xfrm>
            <a:off x="0" y="1371600"/>
            <a:ext cx="4572000" cy="2743200"/>
          </a:xfrm>
          <a:prstGeom prst="rect">
            <a:avLst/>
          </a:prstGeom>
          <a:noFill/>
        </p:spPr>
        <p:txBody>
          <a:bodyPr vert="horz" lIns="91440" tIns="45720" rIns="91440" bIns="45720" rtlCol="0">
            <a:normAutofit/>
          </a:bodyPr>
          <a:lstStyle/>
          <a:p>
            <a:pPr marL="342900" lvl="0" indent="-342900">
              <a:spcBef>
                <a:spcPct val="20000"/>
              </a:spcBef>
              <a:defRPr/>
            </a:pPr>
            <a:endParaRPr lang="de-DE" sz="2000" dirty="0"/>
          </a:p>
          <a:p>
            <a:pPr marL="742950" lvl="1" indent="-285750">
              <a:spcBef>
                <a:spcPct val="20000"/>
              </a:spcBef>
              <a:buFont typeface="Wingdings" pitchFamily="2" charset="2"/>
              <a:buChar char="Ø"/>
              <a:defRPr/>
            </a:pPr>
            <a:r>
              <a:rPr lang="de-DE" sz="2000" dirty="0" smtClean="0"/>
              <a:t>Wir wollen Wissen über eine </a:t>
            </a:r>
            <a:r>
              <a:rPr lang="de-DE" sz="2000" dirty="0"/>
              <a:t>nachhaltige Lagerhaltung in die Praxis </a:t>
            </a:r>
            <a:r>
              <a:rPr lang="de-DE" sz="2000" dirty="0" smtClean="0"/>
              <a:t>bringen</a:t>
            </a:r>
          </a:p>
          <a:p>
            <a:pPr marL="742950" lvl="1" indent="-285750">
              <a:spcBef>
                <a:spcPct val="20000"/>
              </a:spcBef>
              <a:buFont typeface="Wingdings" pitchFamily="2" charset="2"/>
              <a:buChar char="Ø"/>
              <a:defRPr/>
            </a:pPr>
            <a:r>
              <a:rPr lang="de-DE" sz="2000" dirty="0"/>
              <a:t>Informieren, austauschen, </a:t>
            </a:r>
            <a:r>
              <a:rPr lang="de-DE" sz="2000" dirty="0" smtClean="0"/>
              <a:t>mitmachen erwünscht!</a:t>
            </a:r>
          </a:p>
          <a:p>
            <a:pPr marL="742950" lvl="1" indent="-285750">
              <a:spcBef>
                <a:spcPct val="20000"/>
              </a:spcBef>
              <a:buFont typeface="Wingdings" pitchFamily="2" charset="2"/>
              <a:buChar char="Ø"/>
              <a:defRPr/>
            </a:pPr>
            <a:r>
              <a:rPr lang="de-DE" sz="2000" b="1" dirty="0" err="1" smtClean="0"/>
              <a:t>www.netzwerk</a:t>
            </a:r>
            <a:r>
              <a:rPr lang="de-DE" sz="2000" b="1" dirty="0" err="1"/>
              <a:t>-vorratsschutz.de</a:t>
            </a:r>
            <a:endParaRPr lang="de-DE" sz="2000" b="1" dirty="0"/>
          </a:p>
          <a:p>
            <a:pPr marL="742950" lvl="1" indent="-285750">
              <a:spcBef>
                <a:spcPct val="20000"/>
              </a:spcBef>
              <a:defRPr/>
            </a:pPr>
            <a:endParaRPr lang="de-DE" sz="2000" dirty="0"/>
          </a:p>
          <a:p>
            <a:pPr marL="742950" lvl="1" indent="-285750">
              <a:spcBef>
                <a:spcPct val="20000"/>
              </a:spcBef>
              <a:defRPr/>
            </a:pPr>
            <a:endParaRPr lang="de-DE" sz="2000" b="1" dirty="0"/>
          </a:p>
          <a:p>
            <a:pPr marL="285750" indent="-285750">
              <a:spcBef>
                <a:spcPct val="20000"/>
              </a:spcBef>
              <a:defRPr/>
            </a:pPr>
            <a:endParaRPr lang="de-DE" sz="2000" dirty="0"/>
          </a:p>
          <a:p>
            <a:pPr marL="285750" indent="-285750">
              <a:spcBef>
                <a:spcPct val="20000"/>
              </a:spcBef>
              <a:defRPr/>
            </a:pPr>
            <a:endParaRPr kumimoji="0" lang="de-DE"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Fußzeilenplatzhalter 11"/>
          <p:cNvSpPr>
            <a:spLocks noGrp="1"/>
          </p:cNvSpPr>
          <p:nvPr>
            <p:ph type="ftr" sz="quarter" idx="11"/>
          </p:nvPr>
        </p:nvSpPr>
        <p:spPr/>
        <p:txBody>
          <a:bodyPr/>
          <a:lstStyle/>
          <a:p>
            <a:r>
              <a:rPr lang="de-DE" smtClean="0"/>
              <a:t>www.netzwerk-vorratsschutz.de</a:t>
            </a:r>
            <a:endParaRPr lang="de-DE"/>
          </a:p>
        </p:txBody>
      </p:sp>
      <p:pic>
        <p:nvPicPr>
          <p:cNvPr id="13" name="Bild 12" descr="Bildschirmfoto 2020-06-09 um 12.42.27.png"/>
          <p:cNvPicPr>
            <a:picLocks noChangeAspect="1"/>
          </p:cNvPicPr>
          <p:nvPr/>
        </p:nvPicPr>
        <p:blipFill>
          <a:blip r:embed="rId4" cstate="print"/>
          <a:srcRect l="11667" t="27333" r="15000" b="11333"/>
          <a:stretch>
            <a:fillRect/>
          </a:stretch>
        </p:blipFill>
        <p:spPr>
          <a:xfrm>
            <a:off x="533400" y="3886200"/>
            <a:ext cx="3703984" cy="1936172"/>
          </a:xfrm>
          <a:prstGeom prst="rect">
            <a:avLst/>
          </a:prstGeom>
          <a:ln>
            <a:solidFill>
              <a:schemeClr val="bg1">
                <a:lumMod val="75000"/>
              </a:schemeClr>
            </a:solidFill>
          </a:ln>
        </p:spPr>
      </p:pic>
      <p:pic>
        <p:nvPicPr>
          <p:cNvPr id="69" name="Bild 68" descr="Konzept VSnet.png"/>
          <p:cNvPicPr>
            <a:picLocks noChangeAspect="1"/>
          </p:cNvPicPr>
          <p:nvPr/>
        </p:nvPicPr>
        <p:blipFill>
          <a:blip r:embed="rId5" cstate="print"/>
          <a:stretch>
            <a:fillRect/>
          </a:stretch>
        </p:blipFill>
        <p:spPr>
          <a:xfrm>
            <a:off x="4419600" y="2133600"/>
            <a:ext cx="4458074" cy="4120655"/>
          </a:xfrm>
          <a:prstGeom prst="rect">
            <a:avLst/>
          </a:prstGeom>
        </p:spPr>
      </p:pic>
      <p:sp>
        <p:nvSpPr>
          <p:cNvPr id="70" name="Textfeld 69"/>
          <p:cNvSpPr txBox="1"/>
          <p:nvPr/>
        </p:nvSpPr>
        <p:spPr>
          <a:xfrm>
            <a:off x="6248400" y="1676400"/>
            <a:ext cx="1025992" cy="400110"/>
          </a:xfrm>
          <a:prstGeom prst="rect">
            <a:avLst/>
          </a:prstGeom>
          <a:noFill/>
        </p:spPr>
        <p:txBody>
          <a:bodyPr wrap="none" rtlCol="0">
            <a:spAutoFit/>
          </a:bodyPr>
          <a:lstStyle/>
          <a:p>
            <a:r>
              <a:rPr lang="de-DE" sz="2000" dirty="0" smtClean="0"/>
              <a:t>Konzept</a:t>
            </a:r>
            <a:endParaRPr lang="de-DE"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smtClean="0"/>
              <a:t>www.netzwerk-vorratsschutz.de</a:t>
            </a:r>
            <a:endParaRPr lang="de-DE" dirty="0"/>
          </a:p>
        </p:txBody>
      </p:sp>
      <p:sp>
        <p:nvSpPr>
          <p:cNvPr id="68" name="Foliennummernplatzhalter 67"/>
          <p:cNvSpPr>
            <a:spLocks noGrp="1"/>
          </p:cNvSpPr>
          <p:nvPr>
            <p:ph type="sldNum" sz="quarter" idx="12"/>
          </p:nvPr>
        </p:nvSpPr>
        <p:spPr>
          <a:xfrm>
            <a:off x="6516216" y="6309320"/>
            <a:ext cx="2133600" cy="365125"/>
          </a:xfrm>
        </p:spPr>
        <p:txBody>
          <a:bodyPr/>
          <a:lstStyle/>
          <a:p>
            <a:fld id="{519EEFF2-5F06-4A2E-AF46-E47E18685BEE}" type="slidenum">
              <a:rPr lang="de-DE" smtClean="0"/>
              <a:pPr/>
              <a:t>5</a:t>
            </a:fld>
            <a:endParaRPr lang="de-DE" dirty="0"/>
          </a:p>
        </p:txBody>
      </p:sp>
      <p:sp>
        <p:nvSpPr>
          <p:cNvPr id="2" name="Titel 1"/>
          <p:cNvSpPr>
            <a:spLocks noGrp="1"/>
          </p:cNvSpPr>
          <p:nvPr>
            <p:ph type="title" idx="4294967295"/>
          </p:nvPr>
        </p:nvSpPr>
        <p:spPr>
          <a:xfrm>
            <a:off x="1403648" y="332656"/>
            <a:ext cx="7473950" cy="1143000"/>
          </a:xfrm>
        </p:spPr>
        <p:txBody>
          <a:bodyPr>
            <a:normAutofit/>
          </a:bodyPr>
          <a:lstStyle/>
          <a:p>
            <a:r>
              <a:rPr lang="de-DE" sz="3200" dirty="0" err="1" smtClean="0"/>
              <a:t>VSnet</a:t>
            </a:r>
            <a:r>
              <a:rPr lang="de-DE" sz="3200" dirty="0" smtClean="0"/>
              <a:t> - Netzwerk Vorratsschutz</a:t>
            </a:r>
            <a:endParaRPr lang="de-DE" sz="3200" dirty="0"/>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42" name="Inhaltsplatzhalter 60"/>
          <p:cNvSpPr txBox="1">
            <a:spLocks/>
          </p:cNvSpPr>
          <p:nvPr/>
        </p:nvSpPr>
        <p:spPr>
          <a:xfrm>
            <a:off x="611560" y="1556792"/>
            <a:ext cx="5472608" cy="4752528"/>
          </a:xfrm>
          <a:prstGeom prst="rect">
            <a:avLst/>
          </a:prstGeom>
          <a:solidFill>
            <a:schemeClr val="accent3">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DE" sz="1600" b="1" dirty="0" smtClean="0"/>
              <a:t>Ziel:</a:t>
            </a:r>
          </a:p>
          <a:p>
            <a:pPr>
              <a:buFont typeface="Wingdings" pitchFamily="2" charset="2"/>
              <a:buChar char="Ø"/>
            </a:pPr>
            <a:r>
              <a:rPr lang="de-DE" sz="1600" dirty="0" smtClean="0"/>
              <a:t> Abhängigkeit des Vorratsschutzes von chemischen Mitteln weiter reduzieren</a:t>
            </a:r>
          </a:p>
          <a:p>
            <a:pPr>
              <a:buFont typeface="Wingdings" pitchFamily="2" charset="2"/>
              <a:buChar char="Ø"/>
            </a:pPr>
            <a:r>
              <a:rPr lang="de-DE" sz="1600" dirty="0" smtClean="0"/>
              <a:t>Vermeidbare Qualitäts- und Quantitätsverluste verringern, indem das Wissen über IPS im Bereich der Lagerhaltung bei den Anwendern erweitert wird</a:t>
            </a:r>
          </a:p>
          <a:p>
            <a:pPr>
              <a:buFont typeface="Arial" panose="020B0604020202020204" pitchFamily="34" charset="0"/>
              <a:buNone/>
            </a:pPr>
            <a:r>
              <a:rPr lang="de-DE" sz="1600" b="1" dirty="0" smtClean="0"/>
              <a:t>Vorgehen:</a:t>
            </a:r>
          </a:p>
          <a:p>
            <a:pPr>
              <a:buFont typeface="Wingdings" pitchFamily="2" charset="2"/>
              <a:buChar char="Ø"/>
            </a:pPr>
            <a:r>
              <a:rPr lang="de-DE" sz="1600" dirty="0" smtClean="0"/>
              <a:t>Das Wissen über nachhaltigen Nachernteschutz  in der Praxis etablieren und Austausch zwischen Praxis und Forschung intensivieren</a:t>
            </a:r>
          </a:p>
          <a:p>
            <a:pPr>
              <a:buFont typeface="Wingdings" pitchFamily="2" charset="2"/>
              <a:buChar char="Ø"/>
            </a:pPr>
            <a:r>
              <a:rPr lang="de-DE" sz="1600" dirty="0" smtClean="0"/>
              <a:t>Praxistest der Maßnahmen aus der Leitlinie IPS-VS in sieben Demonstrationsbetrieben</a:t>
            </a:r>
          </a:p>
          <a:p>
            <a:pPr>
              <a:buFont typeface="Wingdings" pitchFamily="2" charset="2"/>
              <a:buChar char="Ø"/>
            </a:pPr>
            <a:r>
              <a:rPr lang="de-DE" sz="1600" dirty="0" smtClean="0"/>
              <a:t>Aufbau eines Netzwerks für den Wissenstransfer und die Implementierung der „Leitlinie Integrierter Pflanzenschutz im Sektor </a:t>
            </a:r>
            <a:r>
              <a:rPr lang="de-DE" sz="1600" dirty="0" err="1" smtClean="0"/>
              <a:t>Sektor</a:t>
            </a:r>
            <a:r>
              <a:rPr lang="de-DE" sz="1600" dirty="0" smtClean="0"/>
              <a:t> Vorratsschutz".</a:t>
            </a:r>
          </a:p>
          <a:p>
            <a:pPr>
              <a:buFont typeface="Wingdings" pitchFamily="2" charset="2"/>
              <a:buChar char="Ø"/>
            </a:pPr>
            <a:r>
              <a:rPr lang="de-DE" sz="1600" dirty="0" smtClean="0"/>
              <a:t>Vermittlung über anwendungsbereites Wissen der gesamten Branche über Hoftage, Workshops und Internet </a:t>
            </a:r>
          </a:p>
          <a:p>
            <a:pPr>
              <a:buFont typeface="Wingdings" pitchFamily="2" charset="2"/>
              <a:buChar char="Ø"/>
            </a:pPr>
            <a:endParaRPr lang="de-DE" sz="1600" dirty="0" smtClean="0"/>
          </a:p>
          <a:p>
            <a:endParaRPr lang="de-DE" sz="1600" dirty="0"/>
          </a:p>
        </p:txBody>
      </p:sp>
      <p:pic>
        <p:nvPicPr>
          <p:cNvPr id="67" name="Picture 1" descr="O:\OEPV\Projekte\VSnet 2018 - 2021\Demobetriebe\Lage der Demobetriebe.png"/>
          <p:cNvPicPr>
            <a:picLocks noChangeAspect="1" noChangeArrowheads="1"/>
          </p:cNvPicPr>
          <p:nvPr/>
        </p:nvPicPr>
        <p:blipFill>
          <a:blip r:embed="rId4" cstate="print"/>
          <a:stretch>
            <a:fillRect/>
          </a:stretch>
        </p:blipFill>
        <p:spPr bwMode="auto">
          <a:xfrm>
            <a:off x="6228184" y="3212976"/>
            <a:ext cx="2414713" cy="3096344"/>
          </a:xfrm>
          <a:prstGeom prst="rect">
            <a:avLst/>
          </a:prstGeom>
          <a:noFill/>
        </p:spPr>
      </p:pic>
      <p:pic>
        <p:nvPicPr>
          <p:cNvPr id="8" name="Picture 1" descr="O:\OEPV\Projekte\VSnet 2018 - 2021\Bilder\Behringersmühle\IMG_1535.JPG"/>
          <p:cNvPicPr>
            <a:picLocks noChangeAspect="1" noChangeArrowheads="1"/>
          </p:cNvPicPr>
          <p:nvPr/>
        </p:nvPicPr>
        <p:blipFill>
          <a:blip r:embed="rId5" cstate="print"/>
          <a:srcRect/>
          <a:stretch>
            <a:fillRect/>
          </a:stretch>
        </p:blipFill>
        <p:spPr bwMode="auto">
          <a:xfrm>
            <a:off x="6228184" y="1052736"/>
            <a:ext cx="2592288" cy="194421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332656"/>
            <a:ext cx="5842992" cy="1143000"/>
          </a:xfrm>
        </p:spPr>
        <p:txBody>
          <a:bodyPr>
            <a:normAutofit/>
          </a:bodyPr>
          <a:lstStyle/>
          <a:p>
            <a:r>
              <a:rPr lang="de-DE" sz="3200" dirty="0"/>
              <a:t>Voneinander lernen: </a:t>
            </a:r>
            <a:br>
              <a:rPr lang="de-DE" sz="3200" dirty="0"/>
            </a:br>
            <a:r>
              <a:rPr lang="de-DE" sz="3200" dirty="0"/>
              <a:t>„Zeig mir wie es geht!“</a:t>
            </a:r>
          </a:p>
        </p:txBody>
      </p:sp>
      <p:sp>
        <p:nvSpPr>
          <p:cNvPr id="4" name="Foliennummernplatzhalter 3"/>
          <p:cNvSpPr>
            <a:spLocks noGrp="1"/>
          </p:cNvSpPr>
          <p:nvPr>
            <p:ph type="sldNum" sz="quarter" idx="12"/>
          </p:nvPr>
        </p:nvSpPr>
        <p:spPr/>
        <p:txBody>
          <a:bodyPr/>
          <a:lstStyle/>
          <a:p>
            <a:fld id="{519EEFF2-5F06-4A2E-AF46-E47E18685BEE}" type="slidenum">
              <a:rPr lang="de-DE" smtClean="0"/>
              <a:pPr/>
              <a:t>6</a:t>
            </a:fld>
            <a:endParaRPr lang="de-DE"/>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grpSp>
        <p:nvGrpSpPr>
          <p:cNvPr id="3" name="Gruppieren 7"/>
          <p:cNvGrpSpPr/>
          <p:nvPr/>
        </p:nvGrpSpPr>
        <p:grpSpPr>
          <a:xfrm>
            <a:off x="395536" y="1556792"/>
            <a:ext cx="8064896" cy="4680520"/>
            <a:chOff x="611560" y="1340768"/>
            <a:chExt cx="8064896" cy="4680520"/>
          </a:xfrm>
        </p:grpSpPr>
        <p:sp>
          <p:nvSpPr>
            <p:cNvPr id="9" name="Rechteck 8"/>
            <p:cNvSpPr/>
            <p:nvPr/>
          </p:nvSpPr>
          <p:spPr>
            <a:xfrm>
              <a:off x="611560" y="1340768"/>
              <a:ext cx="8064896" cy="468052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15" descr="Bildschirmfoto 2019-02-03 um 14.37.26.png"/>
            <p:cNvPicPr>
              <a:picLocks noChangeAspect="1"/>
            </p:cNvPicPr>
            <p:nvPr/>
          </p:nvPicPr>
          <p:blipFill>
            <a:blip r:embed="rId4" cstate="print"/>
            <a:srcRect l="-131"/>
            <a:stretch>
              <a:fillRect/>
            </a:stretch>
          </p:blipFill>
          <p:spPr>
            <a:xfrm>
              <a:off x="673224" y="1484784"/>
              <a:ext cx="7935144" cy="1018124"/>
            </a:xfrm>
            <a:prstGeom prst="rect">
              <a:avLst/>
            </a:prstGeom>
          </p:spPr>
        </p:pic>
        <p:sp>
          <p:nvSpPr>
            <p:cNvPr id="11" name="Textfeld 10"/>
            <p:cNvSpPr txBox="1"/>
            <p:nvPr/>
          </p:nvSpPr>
          <p:spPr>
            <a:xfrm>
              <a:off x="683568" y="1340768"/>
              <a:ext cx="7924800" cy="230832"/>
            </a:xfrm>
            <a:prstGeom prst="rect">
              <a:avLst/>
            </a:prstGeom>
            <a:solidFill>
              <a:schemeClr val="bg2"/>
            </a:solidFill>
          </p:spPr>
          <p:txBody>
            <a:bodyPr wrap="square" rtlCol="0">
              <a:spAutoFit/>
            </a:bodyPr>
            <a:lstStyle/>
            <a:p>
              <a:pPr algn="ctr"/>
              <a:endParaRPr lang="de-DE" sz="900" b="1" u="sng" dirty="0"/>
            </a:p>
          </p:txBody>
        </p:sp>
        <p:grpSp>
          <p:nvGrpSpPr>
            <p:cNvPr id="5" name="Gruppieren 23"/>
            <p:cNvGrpSpPr/>
            <p:nvPr/>
          </p:nvGrpSpPr>
          <p:grpSpPr>
            <a:xfrm>
              <a:off x="1043608" y="2780928"/>
              <a:ext cx="7346067" cy="2952328"/>
              <a:chOff x="1043608" y="2780928"/>
              <a:chExt cx="7346067" cy="2952328"/>
            </a:xfrm>
          </p:grpSpPr>
          <p:sp>
            <p:nvSpPr>
              <p:cNvPr id="13" name="Titel 3"/>
              <p:cNvSpPr txBox="1">
                <a:spLocks/>
              </p:cNvSpPr>
              <p:nvPr/>
            </p:nvSpPr>
            <p:spPr bwMode="auto">
              <a:xfrm>
                <a:off x="5148064" y="2996952"/>
                <a:ext cx="2232248" cy="2736304"/>
              </a:xfrm>
              <a:prstGeom prst="rect">
                <a:avLst/>
              </a:prstGeom>
              <a:noFill/>
              <a:ln>
                <a:solidFill>
                  <a:srgbClr val="867A4D"/>
                </a:solid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Ø"/>
                </a:pPr>
                <a:endParaRPr lang="de-DE" sz="1600" b="1" dirty="0"/>
              </a:p>
              <a:p>
                <a:pPr marL="342900" indent="-342900">
                  <a:spcBef>
                    <a:spcPct val="20000"/>
                  </a:spcBef>
                  <a:buFont typeface="Wingdings" pitchFamily="2" charset="2"/>
                  <a:buChar char="Ø"/>
                </a:pPr>
                <a:r>
                  <a:rPr lang="de-DE" sz="1600" b="1" dirty="0"/>
                  <a:t>Wissenstransfer</a:t>
                </a:r>
              </a:p>
              <a:p>
                <a:pPr marL="342900" indent="-342900">
                  <a:spcBef>
                    <a:spcPct val="20000"/>
                  </a:spcBef>
                  <a:buFont typeface="Wingdings" pitchFamily="2" charset="2"/>
                  <a:buChar char="Ø"/>
                </a:pPr>
                <a:r>
                  <a:rPr lang="de-DE" sz="1600" b="1" dirty="0"/>
                  <a:t>Beratungsleistung</a:t>
                </a:r>
              </a:p>
              <a:p>
                <a:pPr marL="342900" indent="-342900">
                  <a:spcBef>
                    <a:spcPct val="20000"/>
                  </a:spcBef>
                  <a:buFont typeface="Wingdings" pitchFamily="2" charset="2"/>
                  <a:buChar char="Ø"/>
                </a:pPr>
                <a:r>
                  <a:rPr lang="de-DE" sz="1600" b="1" dirty="0"/>
                  <a:t>Ökonomische Leistungen </a:t>
                </a:r>
              </a:p>
              <a:p>
                <a:pPr marL="342900" indent="-342900">
                  <a:spcBef>
                    <a:spcPct val="20000"/>
                  </a:spcBef>
                  <a:buFont typeface="Wingdings" pitchFamily="2" charset="2"/>
                  <a:buChar char="Ø"/>
                </a:pPr>
                <a:r>
                  <a:rPr lang="de-DE" sz="1600" b="1" dirty="0"/>
                  <a:t>Technische Leistungen </a:t>
                </a:r>
              </a:p>
              <a:p>
                <a:pPr marL="342900" indent="-342900">
                  <a:spcBef>
                    <a:spcPct val="20000"/>
                  </a:spcBef>
                  <a:buFont typeface="Wingdings" pitchFamily="2" charset="2"/>
                  <a:buChar char="Ø"/>
                </a:pPr>
                <a:r>
                  <a:rPr lang="de-DE" sz="1600" b="1" dirty="0"/>
                  <a:t>Kommunikations-</a:t>
                </a:r>
              </a:p>
              <a:p>
                <a:pPr marL="342900" indent="-342900">
                  <a:spcBef>
                    <a:spcPct val="20000"/>
                  </a:spcBef>
                </a:pPr>
                <a:r>
                  <a:rPr lang="de-DE" sz="1600" b="1" dirty="0"/>
                  <a:t>	</a:t>
                </a:r>
                <a:r>
                  <a:rPr lang="de-DE" sz="1600" b="1" dirty="0" err="1"/>
                  <a:t>möglichkeiten</a:t>
                </a:r>
                <a:endParaRPr lang="de-DE" sz="1600" b="1" dirty="0"/>
              </a:p>
            </p:txBody>
          </p:sp>
          <p:grpSp>
            <p:nvGrpSpPr>
              <p:cNvPr id="6" name="Gruppieren 17"/>
              <p:cNvGrpSpPr/>
              <p:nvPr/>
            </p:nvGrpSpPr>
            <p:grpSpPr>
              <a:xfrm>
                <a:off x="7164288" y="2780928"/>
                <a:ext cx="1225387" cy="2808311"/>
                <a:chOff x="7094007" y="3050117"/>
                <a:chExt cx="1440161" cy="3063170"/>
              </a:xfrm>
            </p:grpSpPr>
            <p:pic>
              <p:nvPicPr>
                <p:cNvPr id="20" name="Picture 2" descr="logo_polidia_mail"/>
                <p:cNvPicPr>
                  <a:picLocks noChangeAspect="1" noChangeArrowheads="1"/>
                </p:cNvPicPr>
                <p:nvPr/>
              </p:nvPicPr>
              <p:blipFill>
                <a:blip r:embed="rId5" cstate="print"/>
                <a:srcRect/>
                <a:stretch>
                  <a:fillRect/>
                </a:stretch>
              </p:blipFill>
              <p:spPr bwMode="auto">
                <a:xfrm>
                  <a:off x="7094008" y="5720573"/>
                  <a:ext cx="1381511" cy="392714"/>
                </a:xfrm>
                <a:prstGeom prst="rect">
                  <a:avLst/>
                </a:prstGeom>
                <a:noFill/>
                <a:ln w="9525">
                  <a:solidFill>
                    <a:schemeClr val="bg2">
                      <a:lumMod val="75000"/>
                    </a:schemeClr>
                  </a:solidFill>
                  <a:miter lim="800000"/>
                  <a:headEnd/>
                  <a:tailEnd/>
                </a:ln>
              </p:spPr>
            </p:pic>
            <p:pic>
              <p:nvPicPr>
                <p:cNvPr id="23" name="Grafik 20" descr="logo@2x.png"/>
                <p:cNvPicPr>
                  <a:picLocks noChangeAspect="1"/>
                </p:cNvPicPr>
                <p:nvPr/>
              </p:nvPicPr>
              <p:blipFill>
                <a:blip r:embed="rId6" cstate="print"/>
                <a:stretch>
                  <a:fillRect/>
                </a:stretch>
              </p:blipFill>
              <p:spPr>
                <a:xfrm>
                  <a:off x="7094007" y="3050117"/>
                  <a:ext cx="1080119" cy="651413"/>
                </a:xfrm>
                <a:prstGeom prst="rect">
                  <a:avLst/>
                </a:prstGeom>
                <a:ln>
                  <a:solidFill>
                    <a:schemeClr val="bg2">
                      <a:lumMod val="75000"/>
                    </a:schemeClr>
                  </a:solidFill>
                </a:ln>
              </p:spPr>
            </p:pic>
            <p:pic>
              <p:nvPicPr>
                <p:cNvPr id="22" name="Picture 8" descr="Agrarservice Frank Hertel - Logo - Tel. +49 341 65864390"/>
                <p:cNvPicPr>
                  <a:picLocks noChangeAspect="1" noChangeArrowheads="1"/>
                </p:cNvPicPr>
                <p:nvPr/>
              </p:nvPicPr>
              <p:blipFill>
                <a:blip r:embed="rId7" cstate="print"/>
                <a:srcRect/>
                <a:stretch>
                  <a:fillRect/>
                </a:stretch>
              </p:blipFill>
              <p:spPr bwMode="auto">
                <a:xfrm>
                  <a:off x="7094007" y="4620973"/>
                  <a:ext cx="1440161" cy="465652"/>
                </a:xfrm>
                <a:prstGeom prst="rect">
                  <a:avLst/>
                </a:prstGeom>
                <a:solidFill>
                  <a:schemeClr val="bg1"/>
                </a:solidFill>
                <a:ln>
                  <a:solidFill>
                    <a:schemeClr val="bg2">
                      <a:lumMod val="75000"/>
                    </a:schemeClr>
                  </a:solidFill>
                </a:ln>
              </p:spPr>
            </p:pic>
          </p:grpSp>
          <p:sp>
            <p:nvSpPr>
              <p:cNvPr id="15" name="Titel 3"/>
              <p:cNvSpPr txBox="1">
                <a:spLocks/>
              </p:cNvSpPr>
              <p:nvPr/>
            </p:nvSpPr>
            <p:spPr bwMode="auto">
              <a:xfrm>
                <a:off x="1043608" y="2996952"/>
                <a:ext cx="2304256" cy="2736304"/>
              </a:xfrm>
              <a:prstGeom prst="rect">
                <a:avLst/>
              </a:prstGeom>
              <a:noFill/>
              <a:ln>
                <a:solidFill>
                  <a:srgbClr val="867A4D"/>
                </a:solid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pPr>
                <a:endParaRPr lang="de-DE" sz="1600" b="1" dirty="0"/>
              </a:p>
              <a:p>
                <a:pPr marL="342900" indent="-342900">
                  <a:spcBef>
                    <a:spcPct val="20000"/>
                  </a:spcBef>
                  <a:buFont typeface="Wingdings" pitchFamily="2" charset="2"/>
                  <a:buChar char="Ø"/>
                </a:pPr>
                <a:r>
                  <a:rPr lang="de-DE" sz="1600" b="1" dirty="0"/>
                  <a:t>Anwendung der Leitlinie</a:t>
                </a:r>
              </a:p>
              <a:p>
                <a:pPr marL="342900" indent="-342900">
                  <a:spcBef>
                    <a:spcPct val="20000"/>
                  </a:spcBef>
                  <a:buFont typeface="Wingdings" pitchFamily="2" charset="2"/>
                  <a:buChar char="Ø"/>
                </a:pPr>
                <a:r>
                  <a:rPr lang="de-DE" sz="1600" b="1" dirty="0"/>
                  <a:t>Testung neuer Verfahren</a:t>
                </a:r>
              </a:p>
              <a:p>
                <a:pPr marL="342900" indent="-342900">
                  <a:spcBef>
                    <a:spcPct val="20000"/>
                  </a:spcBef>
                  <a:buFont typeface="Wingdings" pitchFamily="2" charset="2"/>
                  <a:buChar char="Ø"/>
                </a:pPr>
                <a:r>
                  <a:rPr lang="de-DE" sz="1600" b="1" dirty="0"/>
                  <a:t>Datenbereitstellung</a:t>
                </a:r>
              </a:p>
              <a:p>
                <a:pPr marL="342900" indent="-342900">
                  <a:spcBef>
                    <a:spcPct val="20000"/>
                  </a:spcBef>
                  <a:buFont typeface="Wingdings" pitchFamily="2" charset="2"/>
                  <a:buChar char="Ø"/>
                </a:pPr>
                <a:r>
                  <a:rPr lang="de-DE" sz="1600" b="1" dirty="0"/>
                  <a:t>Demonstration der Verfahren</a:t>
                </a:r>
              </a:p>
              <a:p>
                <a:pPr marL="342900" indent="-342900">
                  <a:spcBef>
                    <a:spcPct val="20000"/>
                  </a:spcBef>
                  <a:buFont typeface="Wingdings" pitchFamily="2" charset="2"/>
                  <a:buChar char="Ø"/>
                </a:pPr>
                <a:r>
                  <a:rPr lang="de-DE" sz="1600" b="1" dirty="0"/>
                  <a:t>Feedback zur Leitlinie</a:t>
                </a:r>
              </a:p>
            </p:txBody>
          </p:sp>
          <p:sp>
            <p:nvSpPr>
              <p:cNvPr id="16" name="Textfeld 15"/>
              <p:cNvSpPr txBox="1"/>
              <p:nvPr/>
            </p:nvSpPr>
            <p:spPr>
              <a:xfrm>
                <a:off x="1331640" y="2924944"/>
                <a:ext cx="1566454" cy="369332"/>
              </a:xfrm>
              <a:prstGeom prst="rect">
                <a:avLst/>
              </a:prstGeom>
              <a:solidFill>
                <a:schemeClr val="bg2"/>
              </a:solidFill>
              <a:ln>
                <a:solidFill>
                  <a:schemeClr val="bg1">
                    <a:lumMod val="75000"/>
                  </a:schemeClr>
                </a:solidFill>
              </a:ln>
            </p:spPr>
            <p:txBody>
              <a:bodyPr wrap="none" rtlCol="0">
                <a:spAutoFit/>
              </a:bodyPr>
              <a:lstStyle/>
              <a:p>
                <a:r>
                  <a:rPr lang="de-DE" b="1" dirty="0"/>
                  <a:t>Demobetriebe</a:t>
                </a:r>
              </a:p>
            </p:txBody>
          </p:sp>
          <p:sp>
            <p:nvSpPr>
              <p:cNvPr id="17" name="Pfeil nach links und rechts 16"/>
              <p:cNvSpPr/>
              <p:nvPr/>
            </p:nvSpPr>
            <p:spPr>
              <a:xfrm>
                <a:off x="3707904" y="4077072"/>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5796136" y="2924944"/>
                <a:ext cx="899926" cy="369332"/>
              </a:xfrm>
              <a:prstGeom prst="rect">
                <a:avLst/>
              </a:prstGeom>
              <a:solidFill>
                <a:schemeClr val="bg2"/>
              </a:solidFill>
              <a:ln>
                <a:solidFill>
                  <a:schemeClr val="bg1">
                    <a:lumMod val="75000"/>
                  </a:schemeClr>
                </a:solidFill>
              </a:ln>
            </p:spPr>
            <p:txBody>
              <a:bodyPr wrap="none" rtlCol="0">
                <a:spAutoFit/>
              </a:bodyPr>
              <a:lstStyle/>
              <a:p>
                <a:r>
                  <a:rPr lang="de-DE" b="1" dirty="0"/>
                  <a:t>Partner</a:t>
                </a:r>
              </a:p>
            </p:txBody>
          </p:sp>
        </p:grpSp>
      </p:grpSp>
      <p:pic>
        <p:nvPicPr>
          <p:cNvPr id="5122" name="Picture 2" descr="F:\Tagungen\Präsentationsmaterial\Logos Partner 1.png"/>
          <p:cNvPicPr>
            <a:picLocks noChangeAspect="1" noChangeArrowheads="1"/>
          </p:cNvPicPr>
          <p:nvPr/>
        </p:nvPicPr>
        <p:blipFill>
          <a:blip r:embed="rId8" cstate="print"/>
          <a:srcRect l="36941" r="35727"/>
          <a:stretch>
            <a:fillRect/>
          </a:stretch>
        </p:blipFill>
        <p:spPr bwMode="auto">
          <a:xfrm>
            <a:off x="7092280" y="4941168"/>
            <a:ext cx="720080" cy="418963"/>
          </a:xfrm>
          <a:prstGeom prst="rect">
            <a:avLst/>
          </a:prstGeom>
          <a:solidFill>
            <a:schemeClr val="bg1"/>
          </a:solidFill>
          <a:ln>
            <a:solidFill>
              <a:schemeClr val="bg2">
                <a:lumMod val="90000"/>
              </a:schemeClr>
            </a:solidFill>
          </a:ln>
        </p:spPr>
      </p:pic>
      <p:sp>
        <p:nvSpPr>
          <p:cNvPr id="21" name="Fußzeilenplatzhalter 20"/>
          <p:cNvSpPr>
            <a:spLocks noGrp="1"/>
          </p:cNvSpPr>
          <p:nvPr>
            <p:ph type="ftr" sz="quarter" idx="11"/>
          </p:nvPr>
        </p:nvSpPr>
        <p:spPr/>
        <p:txBody>
          <a:bodyPr/>
          <a:lstStyle/>
          <a:p>
            <a:r>
              <a:rPr lang="de-DE" smtClean="0"/>
              <a:t>www.netzwerk-vorratsschutz.de</a:t>
            </a:r>
            <a:endParaRPr lang="de-DE" dirty="0"/>
          </a:p>
        </p:txBody>
      </p:sp>
      <p:sp>
        <p:nvSpPr>
          <p:cNvPr id="25" name="Rechteck 24"/>
          <p:cNvSpPr/>
          <p:nvPr/>
        </p:nvSpPr>
        <p:spPr>
          <a:xfrm>
            <a:off x="5076056" y="1772816"/>
            <a:ext cx="3312368" cy="936104"/>
          </a:xfrm>
          <a:prstGeom prst="rect">
            <a:avLst/>
          </a:prstGeom>
          <a:solidFill>
            <a:srgbClr val="D9D9D9">
              <a:alpha val="50196"/>
            </a:srgbClr>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23"/>
          <p:cNvSpPr/>
          <p:nvPr/>
        </p:nvSpPr>
        <p:spPr>
          <a:xfrm>
            <a:off x="467544" y="1772816"/>
            <a:ext cx="1440160" cy="936104"/>
          </a:xfrm>
          <a:prstGeom prst="rect">
            <a:avLst/>
          </a:prstGeom>
          <a:solidFill>
            <a:srgbClr val="D9D9D9">
              <a:alpha val="50196"/>
            </a:srgbClr>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echteck 25"/>
          <p:cNvSpPr/>
          <p:nvPr/>
        </p:nvSpPr>
        <p:spPr>
          <a:xfrm>
            <a:off x="1835696" y="1700808"/>
            <a:ext cx="3272408" cy="108012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26" name="Grafik 2" descr="image001"/>
          <p:cNvPicPr>
            <a:picLocks noChangeAspect="1" noChangeArrowheads="1"/>
          </p:cNvPicPr>
          <p:nvPr/>
        </p:nvPicPr>
        <p:blipFill>
          <a:blip r:embed="rId9" cstate="print"/>
          <a:srcRect/>
          <a:stretch>
            <a:fillRect/>
          </a:stretch>
        </p:blipFill>
        <p:spPr bwMode="auto">
          <a:xfrm>
            <a:off x="7092280" y="3645024"/>
            <a:ext cx="714375" cy="714375"/>
          </a:xfrm>
          <a:prstGeom prst="rect">
            <a:avLst/>
          </a:prstGeom>
          <a:noFill/>
          <a:ln w="9525">
            <a:solidFill>
              <a:schemeClr val="bg2">
                <a:lumMod val="90000"/>
              </a:schemeClr>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81000" y="1600200"/>
            <a:ext cx="8382000" cy="4495800"/>
          </a:xfrm>
          <a:prstGeom prst="rect">
            <a:avLst/>
          </a:prstGeom>
          <a:solidFill>
            <a:schemeClr val="accent3">
              <a:lumMod val="20000"/>
              <a:lumOff val="80000"/>
            </a:schemeClr>
          </a:solidFill>
          <a:ln w="19050">
            <a:noFill/>
          </a:ln>
        </p:spPr>
        <p:txBody>
          <a:bodyPr wrap="square" rtlCol="0">
            <a:spAutoFit/>
          </a:bodyPr>
          <a:lstStyle/>
          <a:p>
            <a:endParaRPr lang="de-DE" dirty="0"/>
          </a:p>
        </p:txBody>
      </p:sp>
      <p:sp>
        <p:nvSpPr>
          <p:cNvPr id="2" name="Titel 1"/>
          <p:cNvSpPr>
            <a:spLocks noGrp="1"/>
          </p:cNvSpPr>
          <p:nvPr>
            <p:ph type="title"/>
          </p:nvPr>
        </p:nvSpPr>
        <p:spPr>
          <a:xfrm>
            <a:off x="609600" y="304800"/>
            <a:ext cx="8229600" cy="1143000"/>
          </a:xfrm>
        </p:spPr>
        <p:txBody>
          <a:bodyPr>
            <a:noAutofit/>
          </a:bodyPr>
          <a:lstStyle/>
          <a:p>
            <a:r>
              <a:rPr lang="de-DE" sz="3200" dirty="0"/>
              <a:t>Zukünftige Herausforderungen</a:t>
            </a:r>
          </a:p>
        </p:txBody>
      </p:sp>
      <p:sp>
        <p:nvSpPr>
          <p:cNvPr id="4" name="Foliennummernplatzhalter 3"/>
          <p:cNvSpPr>
            <a:spLocks noGrp="1"/>
          </p:cNvSpPr>
          <p:nvPr>
            <p:ph type="sldNum" sz="quarter" idx="12"/>
          </p:nvPr>
        </p:nvSpPr>
        <p:spPr/>
        <p:txBody>
          <a:bodyPr/>
          <a:lstStyle/>
          <a:p>
            <a:fld id="{519EEFF2-5F06-4A2E-AF46-E47E18685BEE}" type="slidenum">
              <a:rPr lang="de-DE" smtClean="0"/>
              <a:pPr/>
              <a:t>7</a:t>
            </a:fld>
            <a:endParaRPr lang="de-DE" dirty="0"/>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sp>
        <p:nvSpPr>
          <p:cNvPr id="13" name="Inhaltsplatzhalter 12"/>
          <p:cNvSpPr>
            <a:spLocks noGrp="1"/>
          </p:cNvSpPr>
          <p:nvPr>
            <p:ph idx="1"/>
          </p:nvPr>
        </p:nvSpPr>
        <p:spPr>
          <a:ln>
            <a:solidFill>
              <a:schemeClr val="accent3"/>
            </a:solidFill>
          </a:ln>
        </p:spPr>
        <p:txBody>
          <a:bodyPr>
            <a:normAutofit fontScale="92500" lnSpcReduction="20000"/>
          </a:bodyPr>
          <a:lstStyle/>
          <a:p>
            <a:pPr>
              <a:buNone/>
            </a:pPr>
            <a:endParaRPr lang="de-DE" dirty="0"/>
          </a:p>
          <a:p>
            <a:pPr marL="342900" lvl="1" indent="-342900">
              <a:spcAft>
                <a:spcPts val="1200"/>
              </a:spcAft>
              <a:buClr>
                <a:schemeClr val="tx1"/>
              </a:buClr>
              <a:buFont typeface="Wingdings" pitchFamily="2" charset="2"/>
              <a:buChar char="Ø"/>
            </a:pPr>
            <a:r>
              <a:rPr lang="de-DE" dirty="0" smtClean="0"/>
              <a:t>durch zunehmende Mittelknappheit in der chemischen Bekämpfung und die Bildung von Resistenzen wird die Bedeutung der Schädlingsvermeidung immer wichtiger</a:t>
            </a:r>
          </a:p>
          <a:p>
            <a:pPr marL="342900" lvl="1" indent="-342900">
              <a:spcAft>
                <a:spcPts val="1200"/>
              </a:spcAft>
              <a:buClr>
                <a:schemeClr val="tx1"/>
              </a:buClr>
              <a:buFont typeface="Wingdings" pitchFamily="2" charset="2"/>
              <a:buChar char="Ø"/>
            </a:pPr>
            <a:r>
              <a:rPr lang="de-DE" dirty="0" smtClean="0"/>
              <a:t>durch die Auswirkungen des Klimawandels steigt der </a:t>
            </a:r>
            <a:r>
              <a:rPr lang="de-DE" dirty="0" err="1" smtClean="0"/>
              <a:t>Befallsdruck</a:t>
            </a:r>
            <a:r>
              <a:rPr lang="de-DE" dirty="0" smtClean="0"/>
              <a:t>, d.h. es gibt mehr Vorratsschädlinge schon </a:t>
            </a:r>
            <a:r>
              <a:rPr lang="de-DE" dirty="0"/>
              <a:t>im </a:t>
            </a:r>
            <a:r>
              <a:rPr lang="de-DE" dirty="0" smtClean="0"/>
              <a:t>Feld und es können sich nichtheimische Arten </a:t>
            </a:r>
            <a:r>
              <a:rPr lang="de-DE" sz="2839" dirty="0"/>
              <a:t>aus </a:t>
            </a:r>
            <a:r>
              <a:rPr lang="de-DE" sz="2839" dirty="0" smtClean="0"/>
              <a:t>z.B. wärmeren Regionen etablieren</a:t>
            </a:r>
            <a:endParaRPr lang="de-DE" sz="2839" dirty="0"/>
          </a:p>
          <a:p>
            <a:pPr marL="342900" lvl="1" indent="-342900">
              <a:spcAft>
                <a:spcPts val="1200"/>
              </a:spcAft>
              <a:buFont typeface="Wingdings" pitchFamily="2" charset="2"/>
              <a:buChar char="Ø"/>
            </a:pPr>
            <a:r>
              <a:rPr lang="de-DE" sz="2839" dirty="0" smtClean="0"/>
              <a:t>durch zunehmende Wetterextreme können die Erntemengen geringer ausfallen und es kann zu </a:t>
            </a:r>
            <a:r>
              <a:rPr lang="de-DE" dirty="0" smtClean="0"/>
              <a:t>starken Qualitätsschwankungen kommen</a:t>
            </a:r>
            <a:endParaRPr lang="de-DE" dirty="0"/>
          </a:p>
        </p:txBody>
      </p:sp>
      <p:sp>
        <p:nvSpPr>
          <p:cNvPr id="9" name="Fußzeilenplatzhalter 8"/>
          <p:cNvSpPr>
            <a:spLocks noGrp="1"/>
          </p:cNvSpPr>
          <p:nvPr>
            <p:ph type="ftr" sz="quarter" idx="11"/>
          </p:nvPr>
        </p:nvSpPr>
        <p:spPr/>
        <p:txBody>
          <a:bodyPr/>
          <a:lstStyle/>
          <a:p>
            <a:r>
              <a:rPr lang="de-DE" smtClean="0"/>
              <a:t>www.netzwerk-vorratsschutz.de</a:t>
            </a:r>
            <a:endParaRPr lang="de-DE"/>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04664"/>
            <a:ext cx="8229600" cy="1143000"/>
          </a:xfrm>
        </p:spPr>
        <p:txBody>
          <a:bodyPr>
            <a:noAutofit/>
          </a:bodyPr>
          <a:lstStyle/>
          <a:p>
            <a:r>
              <a:rPr lang="de-DE" sz="3200" dirty="0" err="1" smtClean="0"/>
              <a:t>VSnet</a:t>
            </a:r>
            <a:r>
              <a:rPr lang="de-DE" sz="3200" dirty="0" smtClean="0"/>
              <a:t> Hintergrund</a:t>
            </a:r>
            <a:br>
              <a:rPr lang="de-DE" sz="3200" dirty="0" smtClean="0"/>
            </a:br>
            <a:r>
              <a:rPr lang="en-GB" sz="2000" dirty="0" err="1" smtClean="0"/>
              <a:t>Pflanzenschutz-Rahmenrichtlinie</a:t>
            </a:r>
            <a:r>
              <a:rPr lang="en-GB" sz="2000" dirty="0" smtClean="0"/>
              <a:t/>
            </a:r>
            <a:br>
              <a:rPr lang="en-GB" sz="2000" dirty="0" smtClean="0"/>
            </a:br>
            <a:r>
              <a:rPr lang="en-GB" sz="2000" dirty="0" smtClean="0"/>
              <a:t>2009/128/EU</a:t>
            </a:r>
            <a:r>
              <a:rPr lang="en-GB" sz="3200" dirty="0" smtClean="0"/>
              <a:t/>
            </a:r>
            <a:br>
              <a:rPr lang="en-GB" sz="3200" dirty="0" smtClean="0"/>
            </a:br>
            <a:endParaRPr lang="de-DE" sz="3200" dirty="0"/>
          </a:p>
        </p:txBody>
      </p:sp>
      <p:sp>
        <p:nvSpPr>
          <p:cNvPr id="16" name="Inhaltsplatzhalter 15"/>
          <p:cNvSpPr>
            <a:spLocks noGrp="1"/>
          </p:cNvSpPr>
          <p:nvPr>
            <p:ph sz="half" idx="1"/>
          </p:nvPr>
        </p:nvSpPr>
        <p:spPr>
          <a:xfrm>
            <a:off x="395536" y="1628800"/>
            <a:ext cx="4038600" cy="4525963"/>
          </a:xfrm>
        </p:spPr>
        <p:txBody>
          <a:bodyPr>
            <a:noAutofit/>
          </a:bodyPr>
          <a:lstStyle/>
          <a:p>
            <a:pPr>
              <a:buFont typeface="Wingdings" pitchFamily="2" charset="2"/>
              <a:buChar char="Ø"/>
            </a:pPr>
            <a:r>
              <a:rPr lang="en-GB" dirty="0" smtClean="0"/>
              <a:t>EU </a:t>
            </a:r>
            <a:r>
              <a:rPr lang="en-GB" dirty="0" err="1" smtClean="0"/>
              <a:t>fordert</a:t>
            </a:r>
            <a:r>
              <a:rPr lang="en-GB" dirty="0" smtClean="0"/>
              <a:t> </a:t>
            </a:r>
            <a:r>
              <a:rPr lang="en-GB" dirty="0" err="1" smtClean="0"/>
              <a:t>Nachaltigkeit</a:t>
            </a:r>
            <a:r>
              <a:rPr lang="en-GB" dirty="0" smtClean="0"/>
              <a:t> </a:t>
            </a:r>
            <a:r>
              <a:rPr lang="en-GB" dirty="0" err="1" smtClean="0"/>
              <a:t>im</a:t>
            </a:r>
            <a:r>
              <a:rPr lang="en-GB" dirty="0" smtClean="0"/>
              <a:t> </a:t>
            </a:r>
            <a:r>
              <a:rPr lang="en-GB" dirty="0" err="1" smtClean="0"/>
              <a:t>Umgang</a:t>
            </a:r>
            <a:r>
              <a:rPr lang="en-GB" dirty="0" smtClean="0"/>
              <a:t> </a:t>
            </a:r>
            <a:r>
              <a:rPr lang="en-GB" dirty="0" err="1" smtClean="0"/>
              <a:t>mit</a:t>
            </a:r>
            <a:r>
              <a:rPr lang="en-GB" dirty="0" smtClean="0"/>
              <a:t> </a:t>
            </a:r>
            <a:r>
              <a:rPr lang="en-GB" dirty="0" err="1" smtClean="0"/>
              <a:t>Pflanzenschutzmitteln</a:t>
            </a:r>
            <a:endParaRPr lang="en-GB" dirty="0" smtClean="0"/>
          </a:p>
          <a:p>
            <a:pPr>
              <a:buNone/>
            </a:pPr>
            <a:endParaRPr lang="en-GB" dirty="0" smtClean="0"/>
          </a:p>
          <a:p>
            <a:pPr>
              <a:buFont typeface="Wingdings" pitchFamily="2" charset="2"/>
              <a:buChar char="Ø"/>
            </a:pPr>
            <a:r>
              <a:rPr lang="en-GB" dirty="0" err="1" smtClean="0"/>
              <a:t>Mitgliedstaaten</a:t>
            </a:r>
            <a:r>
              <a:rPr lang="en-GB" dirty="0" smtClean="0"/>
              <a:t> </a:t>
            </a:r>
            <a:r>
              <a:rPr lang="en-GB" dirty="0" err="1" smtClean="0"/>
              <a:t>sollen</a:t>
            </a:r>
            <a:r>
              <a:rPr lang="en-GB" dirty="0" smtClean="0"/>
              <a:t> </a:t>
            </a:r>
            <a:r>
              <a:rPr lang="en-GB" dirty="0" err="1" smtClean="0"/>
              <a:t>geeignete</a:t>
            </a:r>
            <a:r>
              <a:rPr lang="en-GB" dirty="0" smtClean="0"/>
              <a:t> </a:t>
            </a:r>
            <a:r>
              <a:rPr lang="en-GB" dirty="0" err="1" smtClean="0"/>
              <a:t>Instrumente</a:t>
            </a:r>
            <a:r>
              <a:rPr lang="en-GB" dirty="0" smtClean="0"/>
              <a:t> </a:t>
            </a:r>
            <a:r>
              <a:rPr lang="en-GB" dirty="0" err="1" smtClean="0"/>
              <a:t>dafür</a:t>
            </a:r>
            <a:r>
              <a:rPr lang="en-GB" dirty="0" smtClean="0"/>
              <a:t> </a:t>
            </a:r>
            <a:r>
              <a:rPr lang="en-GB" dirty="0" err="1" smtClean="0"/>
              <a:t>schaffen</a:t>
            </a:r>
            <a:endParaRPr lang="en-GB" dirty="0" smtClean="0"/>
          </a:p>
          <a:p>
            <a:pPr>
              <a:buNone/>
            </a:pPr>
            <a:endParaRPr lang="en-GB" dirty="0" smtClean="0"/>
          </a:p>
          <a:p>
            <a:pPr>
              <a:buFont typeface="Wingdings" pitchFamily="2" charset="2"/>
              <a:buChar char="Ø"/>
            </a:pPr>
            <a:r>
              <a:rPr lang="en-GB" dirty="0" err="1" smtClean="0"/>
              <a:t>Festgeschrieben</a:t>
            </a:r>
            <a:r>
              <a:rPr lang="en-GB" dirty="0" smtClean="0"/>
              <a:t> </a:t>
            </a:r>
            <a:r>
              <a:rPr lang="en-GB" dirty="0" err="1" smtClean="0"/>
              <a:t>im</a:t>
            </a:r>
            <a:r>
              <a:rPr lang="en-GB" dirty="0" smtClean="0"/>
              <a:t> </a:t>
            </a:r>
            <a:r>
              <a:rPr lang="en-GB" dirty="0" err="1" smtClean="0"/>
              <a:t>nationalen</a:t>
            </a:r>
            <a:r>
              <a:rPr lang="en-GB" dirty="0" smtClean="0"/>
              <a:t> </a:t>
            </a:r>
            <a:r>
              <a:rPr lang="en-GB" dirty="0" err="1" smtClean="0"/>
              <a:t>Aktionsplan</a:t>
            </a:r>
            <a:endParaRPr lang="en-GB" dirty="0" smtClean="0"/>
          </a:p>
        </p:txBody>
      </p:sp>
      <p:sp>
        <p:nvSpPr>
          <p:cNvPr id="5" name="Fußzeilenplatzhalter 4"/>
          <p:cNvSpPr>
            <a:spLocks noGrp="1"/>
          </p:cNvSpPr>
          <p:nvPr>
            <p:ph type="ftr" sz="quarter" idx="11"/>
          </p:nvPr>
        </p:nvSpPr>
        <p:spPr/>
        <p:txBody>
          <a:bodyPr/>
          <a:lstStyle/>
          <a:p>
            <a:r>
              <a:rPr lang="de-DE" smtClean="0"/>
              <a:t>www.netzwerk-vorratsschutz.de</a:t>
            </a:r>
            <a:endParaRPr lang="de-DE" dirty="0"/>
          </a:p>
        </p:txBody>
      </p:sp>
      <p:sp>
        <p:nvSpPr>
          <p:cNvPr id="4" name="Foliennummernplatzhalter 3"/>
          <p:cNvSpPr>
            <a:spLocks noGrp="1"/>
          </p:cNvSpPr>
          <p:nvPr>
            <p:ph type="sldNum" sz="quarter" idx="12"/>
          </p:nvPr>
        </p:nvSpPr>
        <p:spPr/>
        <p:txBody>
          <a:bodyPr/>
          <a:lstStyle/>
          <a:p>
            <a:fld id="{519EEFF2-5F06-4A2E-AF46-E47E18685BEE}" type="slidenum">
              <a:rPr lang="de-DE" smtClean="0"/>
              <a:pPr/>
              <a:t>8</a:t>
            </a:fld>
            <a:endParaRPr lang="de-DE"/>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pic>
        <p:nvPicPr>
          <p:cNvPr id="13" name="Picture 3"/>
          <p:cNvPicPr>
            <a:picLocks noChangeAspect="1" noChangeArrowheads="1"/>
          </p:cNvPicPr>
          <p:nvPr/>
        </p:nvPicPr>
        <p:blipFill>
          <a:blip r:embed="rId4" cstate="print"/>
          <a:srcRect l="8560" t="21650" r="10526" b="10101"/>
          <a:stretch>
            <a:fillRect/>
          </a:stretch>
        </p:blipFill>
        <p:spPr bwMode="auto">
          <a:xfrm>
            <a:off x="4860032" y="1484784"/>
            <a:ext cx="3912803" cy="1856440"/>
          </a:xfrm>
          <a:prstGeom prst="rect">
            <a:avLst/>
          </a:prstGeom>
          <a:noFill/>
          <a:ln w="9525">
            <a:solidFill>
              <a:schemeClr val="accent3"/>
            </a:solidFill>
            <a:miter lim="800000"/>
            <a:headEnd/>
            <a:tailEnd/>
          </a:ln>
        </p:spPr>
      </p:pic>
      <p:pic>
        <p:nvPicPr>
          <p:cNvPr id="14" name="Picture 2"/>
          <p:cNvPicPr>
            <a:picLocks noChangeAspect="1" noChangeArrowheads="1"/>
          </p:cNvPicPr>
          <p:nvPr/>
        </p:nvPicPr>
        <p:blipFill>
          <a:blip r:embed="rId5" cstate="print"/>
          <a:srcRect/>
          <a:stretch>
            <a:fillRect/>
          </a:stretch>
        </p:blipFill>
        <p:spPr bwMode="auto">
          <a:xfrm>
            <a:off x="4716016" y="2708920"/>
            <a:ext cx="2234347" cy="3168352"/>
          </a:xfrm>
          <a:prstGeom prst="rect">
            <a:avLst/>
          </a:prstGeom>
          <a:noFill/>
          <a:ln w="12700">
            <a:solidFill>
              <a:schemeClr val="accent3"/>
            </a:solidFill>
            <a:miter lim="800000"/>
            <a:headEnd/>
            <a:tailEnd/>
          </a:ln>
          <a:effectLst/>
        </p:spPr>
      </p:pic>
      <p:pic>
        <p:nvPicPr>
          <p:cNvPr id="15" name="Picture 2"/>
          <p:cNvPicPr>
            <a:picLocks noGrp="1" noChangeAspect="1" noChangeArrowheads="1"/>
          </p:cNvPicPr>
          <p:nvPr>
            <p:ph sz="half" idx="1"/>
          </p:nvPr>
        </p:nvPicPr>
        <p:blipFill>
          <a:blip r:embed="rId6" cstate="print"/>
          <a:srcRect l="33883" t="17425" r="32240" b="5549"/>
          <a:stretch>
            <a:fillRect/>
          </a:stretch>
        </p:blipFill>
        <p:spPr bwMode="auto">
          <a:xfrm>
            <a:off x="6732240" y="2996952"/>
            <a:ext cx="2282920" cy="3244151"/>
          </a:xfrm>
          <a:prstGeom prst="rect">
            <a:avLst/>
          </a:prstGeom>
          <a:noFill/>
          <a:ln w="9525">
            <a:solidFill>
              <a:schemeClr val="accent3"/>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04664"/>
            <a:ext cx="8229600" cy="1143000"/>
          </a:xfrm>
        </p:spPr>
        <p:txBody>
          <a:bodyPr>
            <a:noAutofit/>
          </a:bodyPr>
          <a:lstStyle/>
          <a:p>
            <a:r>
              <a:rPr lang="de-DE" sz="3200" dirty="0" err="1" smtClean="0"/>
              <a:t>VSnet</a:t>
            </a:r>
            <a:r>
              <a:rPr lang="de-DE" sz="3200" dirty="0" smtClean="0"/>
              <a:t> Hintergrund</a:t>
            </a:r>
            <a:br>
              <a:rPr lang="de-DE" sz="3200" dirty="0" smtClean="0"/>
            </a:br>
            <a:r>
              <a:rPr lang="en-GB" sz="2000" dirty="0" err="1" smtClean="0"/>
              <a:t>Pflanzenschutz-Rahmenrichtlinie</a:t>
            </a:r>
            <a:r>
              <a:rPr lang="en-GB" sz="2000" dirty="0" smtClean="0"/>
              <a:t/>
            </a:r>
            <a:br>
              <a:rPr lang="en-GB" sz="2000" dirty="0" smtClean="0"/>
            </a:br>
            <a:r>
              <a:rPr lang="en-GB" sz="2000" dirty="0" smtClean="0"/>
              <a:t>2009/128/EU</a:t>
            </a:r>
            <a:r>
              <a:rPr lang="en-GB" sz="3200" dirty="0" smtClean="0"/>
              <a:t/>
            </a:r>
            <a:br>
              <a:rPr lang="en-GB" sz="3200" dirty="0" smtClean="0"/>
            </a:br>
            <a:endParaRPr lang="de-DE" sz="3200" dirty="0"/>
          </a:p>
        </p:txBody>
      </p:sp>
      <p:sp>
        <p:nvSpPr>
          <p:cNvPr id="16" name="Inhaltsplatzhalter 15"/>
          <p:cNvSpPr>
            <a:spLocks noGrp="1"/>
          </p:cNvSpPr>
          <p:nvPr>
            <p:ph sz="half" idx="1"/>
          </p:nvPr>
        </p:nvSpPr>
        <p:spPr>
          <a:xfrm>
            <a:off x="395536" y="1700808"/>
            <a:ext cx="4038600" cy="4525963"/>
          </a:xfrm>
        </p:spPr>
        <p:txBody>
          <a:bodyPr>
            <a:noAutofit/>
          </a:bodyPr>
          <a:lstStyle/>
          <a:p>
            <a:pPr>
              <a:buFont typeface="Wingdings" pitchFamily="2" charset="2"/>
              <a:buChar char="Ø"/>
            </a:pPr>
            <a:r>
              <a:rPr lang="de-DE" sz="2400" dirty="0" smtClean="0"/>
              <a:t>Einhaltung der guten fachlichen Praxis und Beachtung der allgemeinen Grundsätze für den integrierten Pflanzenschutz</a:t>
            </a:r>
          </a:p>
          <a:p>
            <a:pPr>
              <a:buFont typeface="Wingdings" pitchFamily="2" charset="2"/>
              <a:buChar char="Ø"/>
            </a:pPr>
            <a:endParaRPr lang="en-GB" sz="2400" dirty="0" smtClean="0"/>
          </a:p>
          <a:p>
            <a:pPr>
              <a:buFont typeface="Wingdings" pitchFamily="2" charset="2"/>
              <a:buChar char="Ø"/>
            </a:pPr>
            <a:r>
              <a:rPr lang="en-GB" sz="2400" dirty="0" err="1" smtClean="0"/>
              <a:t>Ein</a:t>
            </a:r>
            <a:r>
              <a:rPr lang="en-GB" sz="2400" dirty="0" smtClean="0"/>
              <a:t> </a:t>
            </a:r>
            <a:r>
              <a:rPr lang="en-GB" sz="2400" dirty="0" err="1" smtClean="0"/>
              <a:t>Instument</a:t>
            </a:r>
            <a:r>
              <a:rPr lang="en-GB" sz="2400" dirty="0" smtClean="0"/>
              <a:t> </a:t>
            </a:r>
            <a:r>
              <a:rPr lang="en-GB" sz="2400" dirty="0" err="1" smtClean="0"/>
              <a:t>ist</a:t>
            </a:r>
            <a:r>
              <a:rPr lang="en-GB" sz="2400" dirty="0" smtClean="0"/>
              <a:t> die </a:t>
            </a:r>
            <a:r>
              <a:rPr lang="en-GB" sz="2400" dirty="0" err="1" smtClean="0"/>
              <a:t>Entwicklung</a:t>
            </a:r>
            <a:r>
              <a:rPr lang="en-GB" sz="2400" dirty="0" smtClean="0"/>
              <a:t> </a:t>
            </a:r>
            <a:r>
              <a:rPr lang="en-GB" sz="2400" dirty="0" err="1" smtClean="0"/>
              <a:t>einer</a:t>
            </a:r>
            <a:r>
              <a:rPr lang="en-GB" sz="2400" dirty="0" smtClean="0"/>
              <a:t> </a:t>
            </a:r>
            <a:r>
              <a:rPr lang="en-GB" sz="2400" dirty="0" err="1" smtClean="0"/>
              <a:t>Leitlinie</a:t>
            </a:r>
            <a:r>
              <a:rPr lang="de-DE" sz="2400" dirty="0" smtClean="0"/>
              <a:t>, um die Maßnahmen in der  Praxis anwendbar zu machen</a:t>
            </a:r>
            <a:endParaRPr lang="en-GB" sz="2400" dirty="0" smtClean="0"/>
          </a:p>
        </p:txBody>
      </p:sp>
      <p:sp>
        <p:nvSpPr>
          <p:cNvPr id="5" name="Fußzeilenplatzhalter 4"/>
          <p:cNvSpPr>
            <a:spLocks noGrp="1"/>
          </p:cNvSpPr>
          <p:nvPr>
            <p:ph type="ftr" sz="quarter" idx="11"/>
          </p:nvPr>
        </p:nvSpPr>
        <p:spPr/>
        <p:txBody>
          <a:bodyPr/>
          <a:lstStyle/>
          <a:p>
            <a:r>
              <a:rPr lang="de-DE" smtClean="0"/>
              <a:t>www.netzwerk-vorratsschutz.de</a:t>
            </a:r>
            <a:endParaRPr lang="de-DE" dirty="0"/>
          </a:p>
        </p:txBody>
      </p:sp>
      <p:sp>
        <p:nvSpPr>
          <p:cNvPr id="4" name="Foliennummernplatzhalter 3"/>
          <p:cNvSpPr>
            <a:spLocks noGrp="1"/>
          </p:cNvSpPr>
          <p:nvPr>
            <p:ph type="sldNum" sz="quarter" idx="12"/>
          </p:nvPr>
        </p:nvSpPr>
        <p:spPr/>
        <p:txBody>
          <a:bodyPr/>
          <a:lstStyle/>
          <a:p>
            <a:fld id="{519EEFF2-5F06-4A2E-AF46-E47E18685BEE}" type="slidenum">
              <a:rPr lang="de-DE" smtClean="0"/>
              <a:pPr/>
              <a:t>9</a:t>
            </a:fld>
            <a:endParaRPr lang="de-DE"/>
          </a:p>
        </p:txBody>
      </p:sp>
      <p:pic>
        <p:nvPicPr>
          <p:cNvPr id="7" name="Picture 3" descr="O:\OEPV\Projekte\VSnet 2018 - 2021\Logo\aktuelle Variante 10.01.2019\VS-Net_Logo ohne HG.jpg"/>
          <p:cNvPicPr>
            <a:picLocks noChangeAspect="1" noChangeArrowheads="1"/>
          </p:cNvPicPr>
          <p:nvPr/>
        </p:nvPicPr>
        <p:blipFill>
          <a:blip r:embed="rId3" cstate="print"/>
          <a:srcRect/>
          <a:stretch>
            <a:fillRect/>
          </a:stretch>
        </p:blipFill>
        <p:spPr bwMode="auto">
          <a:xfrm>
            <a:off x="179512" y="116632"/>
            <a:ext cx="1835696" cy="1286752"/>
          </a:xfrm>
          <a:prstGeom prst="rect">
            <a:avLst/>
          </a:prstGeom>
          <a:noFill/>
          <a:ln>
            <a:noFill/>
          </a:ln>
        </p:spPr>
      </p:pic>
      <p:pic>
        <p:nvPicPr>
          <p:cNvPr id="13" name="Picture 3"/>
          <p:cNvPicPr>
            <a:picLocks noChangeAspect="1" noChangeArrowheads="1"/>
          </p:cNvPicPr>
          <p:nvPr/>
        </p:nvPicPr>
        <p:blipFill>
          <a:blip r:embed="rId4" cstate="print"/>
          <a:srcRect l="8560" t="21650" r="10526" b="10101"/>
          <a:stretch>
            <a:fillRect/>
          </a:stretch>
        </p:blipFill>
        <p:spPr bwMode="auto">
          <a:xfrm>
            <a:off x="4860032" y="1484784"/>
            <a:ext cx="3912803" cy="1856440"/>
          </a:xfrm>
          <a:prstGeom prst="rect">
            <a:avLst/>
          </a:prstGeom>
          <a:noFill/>
          <a:ln w="9525">
            <a:solidFill>
              <a:schemeClr val="accent3"/>
            </a:solidFill>
            <a:miter lim="800000"/>
            <a:headEnd/>
            <a:tailEnd/>
          </a:ln>
        </p:spPr>
      </p:pic>
      <p:pic>
        <p:nvPicPr>
          <p:cNvPr id="14" name="Picture 2"/>
          <p:cNvPicPr>
            <a:picLocks noChangeAspect="1" noChangeArrowheads="1"/>
          </p:cNvPicPr>
          <p:nvPr/>
        </p:nvPicPr>
        <p:blipFill>
          <a:blip r:embed="rId5" cstate="print"/>
          <a:srcRect/>
          <a:stretch>
            <a:fillRect/>
          </a:stretch>
        </p:blipFill>
        <p:spPr bwMode="auto">
          <a:xfrm>
            <a:off x="4716016" y="2708920"/>
            <a:ext cx="2234347" cy="3168352"/>
          </a:xfrm>
          <a:prstGeom prst="rect">
            <a:avLst/>
          </a:prstGeom>
          <a:noFill/>
          <a:ln w="12700">
            <a:solidFill>
              <a:schemeClr val="accent3"/>
            </a:solidFill>
            <a:miter lim="800000"/>
            <a:headEnd/>
            <a:tailEnd/>
          </a:ln>
          <a:effectLst/>
        </p:spPr>
      </p:pic>
      <p:pic>
        <p:nvPicPr>
          <p:cNvPr id="15" name="Picture 2"/>
          <p:cNvPicPr>
            <a:picLocks noGrp="1" noChangeAspect="1" noChangeArrowheads="1"/>
          </p:cNvPicPr>
          <p:nvPr>
            <p:ph sz="half" idx="1"/>
          </p:nvPr>
        </p:nvPicPr>
        <p:blipFill>
          <a:blip r:embed="rId6" cstate="print"/>
          <a:srcRect l="33883" t="17425" r="32240" b="5549"/>
          <a:stretch>
            <a:fillRect/>
          </a:stretch>
        </p:blipFill>
        <p:spPr bwMode="auto">
          <a:xfrm>
            <a:off x="6732240" y="2996952"/>
            <a:ext cx="2282920" cy="3244151"/>
          </a:xfrm>
          <a:prstGeom prst="rect">
            <a:avLst/>
          </a:prstGeom>
          <a:noFill/>
          <a:ln w="9525">
            <a:solidFill>
              <a:schemeClr val="accent3"/>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1009</Words>
  <Application>Microsoft Office PowerPoint</Application>
  <PresentationFormat>Bildschirmpräsentation (4:3)</PresentationFormat>
  <Paragraphs>240</Paragraphs>
  <Slides>20</Slides>
  <Notes>20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Larissa-Design</vt:lpstr>
      <vt:lpstr> Wege zum nachhaltigen Vorratsschutz Im Rahmen des Projekts „Netzwerk Vorratsschutz“ (VSnet) </vt:lpstr>
      <vt:lpstr>Bedeutung des Getreideanbaus  in Deutschland</vt:lpstr>
      <vt:lpstr>Bedeutung des Getreideanbaus</vt:lpstr>
      <vt:lpstr>VSnet - Netzwerk Vorratsschutz</vt:lpstr>
      <vt:lpstr>VSnet - Netzwerk Vorratsschutz</vt:lpstr>
      <vt:lpstr>Voneinander lernen:  „Zeig mir wie es geht!“</vt:lpstr>
      <vt:lpstr>Zukünftige Herausforderungen</vt:lpstr>
      <vt:lpstr>VSnet Hintergrund Pflanzenschutz-Rahmenrichtlinie 2009/128/EU </vt:lpstr>
      <vt:lpstr>VSnet Hintergrund Pflanzenschutz-Rahmenrichtlinie 2009/128/EU </vt:lpstr>
      <vt:lpstr>Leitlinie IPS Vorratsschutz</vt:lpstr>
      <vt:lpstr>Gliederung der Leitlinie</vt:lpstr>
      <vt:lpstr>Die Ernte steht kurz bevor:</vt:lpstr>
      <vt:lpstr>Folie 13</vt:lpstr>
      <vt:lpstr>Folie 14</vt:lpstr>
      <vt:lpstr>Wo können die Schädlinge  herkommen?</vt:lpstr>
      <vt:lpstr>Rohwareninspektion</vt:lpstr>
      <vt:lpstr>Kühlung Trocknung</vt:lpstr>
      <vt:lpstr>Hygienemaßnahmen</vt:lpstr>
      <vt:lpstr>Fazit</vt:lpstr>
      <vt:lpstr>Links, die sich lohnen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Netzwerk Vorratsschutz –  Wege zum nachhaltigen Vorratsschutz“.</dc:title>
  <dc:creator>NF</dc:creator>
  <cp:lastModifiedBy>NF</cp:lastModifiedBy>
  <cp:revision>312</cp:revision>
  <dcterms:created xsi:type="dcterms:W3CDTF">2020-06-09T14:08:40Z</dcterms:created>
  <dcterms:modified xsi:type="dcterms:W3CDTF">2020-09-03T13:56:21Z</dcterms:modified>
</cp:coreProperties>
</file>